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notesMasterIdLst>
    <p:notesMasterId r:id="rId2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4" Type="http://schemas.openxmlformats.org/officeDocument/2006/relationships/slideLayout" Target="../slideLayouts/slideLayout1.xml"/><Relationship Id="rId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4" Type="http://schemas.openxmlformats.org/officeDocument/2006/relationships/slideLayout" Target="../slideLayouts/slideLayout1.xml"/><Relationship Id="rId5"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4" Type="http://schemas.openxmlformats.org/officeDocument/2006/relationships/slideLayout" Target="../slideLayouts/slideLayout1.xml"/><Relationship Id="rId5"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4-1.png"/><Relationship Id="rId2" Type="http://schemas.openxmlformats.org/officeDocument/2006/relationships/image" Target="../media/image-14-2.png"/><Relationship Id="rId4" Type="http://schemas.openxmlformats.org/officeDocument/2006/relationships/slideLayout" Target="../slideLayouts/slideLayout1.xml"/><Relationship Id="rId5"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5-1.png"/><Relationship Id="rId2" Type="http://schemas.openxmlformats.org/officeDocument/2006/relationships/image" Target="../media/image-15-2.png"/><Relationship Id="rId4" Type="http://schemas.openxmlformats.org/officeDocument/2006/relationships/slideLayout" Target="../slideLayouts/slideLayout1.xml"/><Relationship Id="rId5"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6-1.png"/><Relationship Id="rId2" Type="http://schemas.openxmlformats.org/officeDocument/2006/relationships/image" Target="../media/image-16-2.png"/><Relationship Id="rId4" Type="http://schemas.openxmlformats.org/officeDocument/2006/relationships/slideLayout" Target="../slideLayouts/slideLayout1.xml"/><Relationship Id="rId5"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7-1.png"/><Relationship Id="rId2" Type="http://schemas.openxmlformats.org/officeDocument/2006/relationships/image" Target="../media/image-17-2.png"/><Relationship Id="rId4" Type="http://schemas.openxmlformats.org/officeDocument/2006/relationships/slideLayout" Target="../slideLayouts/slideLayout1.xml"/><Relationship Id="rId5"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8-1.png"/><Relationship Id="rId2" Type="http://schemas.openxmlformats.org/officeDocument/2006/relationships/image" Target="../media/image-18-2.png"/><Relationship Id="rId4" Type="http://schemas.openxmlformats.org/officeDocument/2006/relationships/slideLayout" Target="../slideLayouts/slideLayout1.xml"/><Relationship Id="rId5"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kariim-reda-9a942b229" TargetMode="External"/><Relationship Id="rId5"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image" Target="../media/image-2-3.png"/><Relationship Id="rId6" Type="http://schemas.openxmlformats.org/officeDocument/2006/relationships/slideLayout" Target="../slideLayouts/slideLayout1.xml"/><Relationship Id="rId7"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0" y="0"/>
            <a:ext cx="3657600" cy="8229600"/>
          </a:xfrm>
          <a:prstGeom prst="rect">
            <a:avLst/>
          </a:prstGeom>
        </p:spPr>
      </p:pic>
      <p:sp>
        <p:nvSpPr>
          <p:cNvPr id="5" name="Text 2"/>
          <p:cNvSpPr/>
          <p:nvPr/>
        </p:nvSpPr>
        <p:spPr>
          <a:xfrm>
            <a:off x="4490799" y="2617827"/>
            <a:ext cx="9306401" cy="1666399"/>
          </a:xfrm>
          <a:prstGeom prst="rect">
            <a:avLst/>
          </a:prstGeom>
          <a:noFill/>
          <a:ln/>
        </p:spPr>
        <p:txBody>
          <a:bodyPr wrap="square" rtlCol="0" anchor="t"/>
          <a:lstStyle/>
          <a:p>
            <a:pPr algn="l" indent="0" marL="0">
              <a:lnSpc>
                <a:spcPts val="6561"/>
              </a:lnSpc>
              <a:buNone/>
            </a:pPr>
            <a:r>
              <a:rPr lang="en-US" sz="5249" b="1" dirty="0">
                <a:solidFill>
                  <a:srgbClr val="476FD6"/>
                </a:solidFill>
                <a:latin typeface="Roboto Slab" pitchFamily="34" charset="0"/>
                <a:ea typeface="Roboto Slab" pitchFamily="34" charset="-122"/>
                <a:cs typeface="Roboto Slab" pitchFamily="34" charset="-120"/>
              </a:rPr>
              <a:t>AI-Powered Image Search System</a:t>
            </a:r>
            <a:endParaRPr lang="en-US" sz="5249" dirty="0"/>
          </a:p>
        </p:txBody>
      </p:sp>
      <p:sp>
        <p:nvSpPr>
          <p:cNvPr id="6" name="Text 3"/>
          <p:cNvSpPr/>
          <p:nvPr/>
        </p:nvSpPr>
        <p:spPr>
          <a:xfrm>
            <a:off x="4490799" y="4617482"/>
            <a:ext cx="9306401" cy="355402"/>
          </a:xfrm>
          <a:prstGeom prst="rect">
            <a:avLst/>
          </a:prstGeom>
          <a:noFill/>
          <a:ln/>
        </p:spPr>
        <p:txBody>
          <a:bodyPr wrap="none" rtlCol="0" anchor="t"/>
          <a:lstStyle/>
          <a:p>
            <a:pPr indent="0" marL="0">
              <a:lnSpc>
                <a:spcPts val="2799"/>
              </a:lnSpc>
              <a:buNone/>
            </a:pPr>
            <a:endParaRPr lang="en-US" sz="1750" dirty="0"/>
          </a:p>
        </p:txBody>
      </p:sp>
      <p:sp>
        <p:nvSpPr>
          <p:cNvPr id="7" name="Shape 4"/>
          <p:cNvSpPr/>
          <p:nvPr/>
        </p:nvSpPr>
        <p:spPr>
          <a:xfrm>
            <a:off x="4490799" y="5239464"/>
            <a:ext cx="355402" cy="355402"/>
          </a:xfrm>
          <a:prstGeom prst="roundRect">
            <a:avLst>
              <a:gd name="adj" fmla="val 25726039"/>
            </a:avLst>
          </a:prstGeom>
          <a:solidFill>
            <a:srgbClr val="0B4628"/>
          </a:solidFill>
          <a:ln w="7620">
            <a:solidFill>
              <a:srgbClr val="FFFFFF"/>
            </a:solidFill>
            <a:prstDash val="solid"/>
          </a:ln>
        </p:spPr>
      </p:sp>
      <p:sp>
        <p:nvSpPr>
          <p:cNvPr id="8" name="Text 5"/>
          <p:cNvSpPr/>
          <p:nvPr/>
        </p:nvSpPr>
        <p:spPr>
          <a:xfrm>
            <a:off x="4577001" y="5234345"/>
            <a:ext cx="182880" cy="365760"/>
          </a:xfrm>
          <a:prstGeom prst="rect">
            <a:avLst/>
          </a:prstGeom>
          <a:noFill/>
          <a:ln/>
        </p:spPr>
        <p:txBody>
          <a:bodyPr wrap="none" rtlCol="0" anchor="t"/>
          <a:lstStyle/>
          <a:p>
            <a:pPr algn="ctr" indent="0" marL="0">
              <a:lnSpc>
                <a:spcPts val="2880"/>
              </a:lnSpc>
              <a:buNone/>
            </a:pPr>
            <a:r>
              <a:rPr lang="en-US" sz="1152" dirty="0">
                <a:solidFill>
                  <a:srgbClr val="FFFFFF"/>
                </a:solidFill>
                <a:latin typeface="Roboto" pitchFamily="34" charset="0"/>
                <a:ea typeface="Roboto" pitchFamily="34" charset="-122"/>
                <a:cs typeface="Roboto" pitchFamily="34" charset="-120"/>
              </a:rPr>
              <a:t>Kr</a:t>
            </a:r>
            <a:endParaRPr lang="en-US" sz="1152" dirty="0"/>
          </a:p>
        </p:txBody>
      </p:sp>
      <p:sp>
        <p:nvSpPr>
          <p:cNvPr id="9" name="Text 6"/>
          <p:cNvSpPr/>
          <p:nvPr/>
        </p:nvSpPr>
        <p:spPr>
          <a:xfrm>
            <a:off x="4957286" y="5222796"/>
            <a:ext cx="1775460" cy="388858"/>
          </a:xfrm>
          <a:prstGeom prst="rect">
            <a:avLst/>
          </a:prstGeom>
          <a:noFill/>
          <a:ln/>
        </p:spPr>
        <p:txBody>
          <a:bodyPr wrap="none" rtlCol="0" anchor="t"/>
          <a:lstStyle/>
          <a:p>
            <a:pPr algn="l" indent="0" marL="0">
              <a:lnSpc>
                <a:spcPts val="3062"/>
              </a:lnSpc>
              <a:buNone/>
            </a:pPr>
            <a:r>
              <a:rPr lang="en-US" sz="2187" b="1" dirty="0">
                <a:solidFill>
                  <a:srgbClr val="15213F"/>
                </a:solidFill>
                <a:latin typeface="Roboto" pitchFamily="34" charset="0"/>
                <a:ea typeface="Roboto" pitchFamily="34" charset="-122"/>
                <a:cs typeface="Roboto" pitchFamily="34" charset="-120"/>
              </a:rPr>
              <a:t>by Kariim reda</a:t>
            </a:r>
            <a:endParaRPr lang="en-US" sz="2187" dirty="0"/>
          </a:p>
        </p:txBody>
      </p:sp>
      <p:pic>
        <p:nvPicPr>
          <p:cNvPr id="1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BFCFE">
              <a:alpha val="85000"/>
            </a:srgbClr>
          </a:solidFill>
          <a:ln/>
        </p:spPr>
      </p:sp>
      <p:sp>
        <p:nvSpPr>
          <p:cNvPr id="6" name="Text 3"/>
          <p:cNvSpPr/>
          <p:nvPr/>
        </p:nvSpPr>
        <p:spPr>
          <a:xfrm>
            <a:off x="2037993" y="1876782"/>
            <a:ext cx="4443889" cy="694373"/>
          </a:xfrm>
          <a:prstGeom prst="rect">
            <a:avLst/>
          </a:prstGeom>
          <a:noFill/>
          <a:ln/>
        </p:spPr>
        <p:txBody>
          <a:bodyPr wrap="none" rtlCol="0" anchor="t"/>
          <a:lstStyle/>
          <a:p>
            <a:pPr indent="0" marL="0">
              <a:lnSpc>
                <a:spcPts val="5468"/>
              </a:lnSpc>
              <a:buNone/>
            </a:pPr>
            <a:r>
              <a:rPr lang="en-US" sz="4374" b="1" dirty="0">
                <a:solidFill>
                  <a:srgbClr val="476FD6"/>
                </a:solidFill>
                <a:latin typeface="Roboto Slab" pitchFamily="34" charset="0"/>
                <a:ea typeface="Roboto Slab" pitchFamily="34" charset="-122"/>
                <a:cs typeface="Roboto Slab" pitchFamily="34" charset="-120"/>
              </a:rPr>
              <a:t>Model Training</a:t>
            </a:r>
            <a:endParaRPr lang="en-US" sz="4374" dirty="0"/>
          </a:p>
        </p:txBody>
      </p:sp>
      <p:sp>
        <p:nvSpPr>
          <p:cNvPr id="7" name="Text 4"/>
          <p:cNvSpPr/>
          <p:nvPr/>
        </p:nvSpPr>
        <p:spPr>
          <a:xfrm>
            <a:off x="2037993" y="2904411"/>
            <a:ext cx="10554414" cy="355402"/>
          </a:xfrm>
          <a:prstGeom prst="rect">
            <a:avLst/>
          </a:prstGeom>
          <a:noFill/>
          <a:ln/>
        </p:spPr>
        <p:txBody>
          <a:bodyPr wrap="none" rtlCol="0" anchor="t"/>
          <a:lstStyle/>
          <a:p>
            <a:pPr indent="0" marL="0">
              <a:lnSpc>
                <a:spcPts val="2799"/>
              </a:lnSpc>
              <a:buNone/>
            </a:pPr>
            <a:r>
              <a:rPr lang="en-US" sz="1750" b="1" dirty="0">
                <a:solidFill>
                  <a:srgbClr val="15213F"/>
                </a:solidFill>
                <a:latin typeface="Roboto" pitchFamily="34" charset="0"/>
                <a:ea typeface="Roboto" pitchFamily="34" charset="-122"/>
                <a:cs typeface="Roboto" pitchFamily="34" charset="-120"/>
              </a:rPr>
              <a:t>Importance: </a:t>
            </a:r>
            <a:pPr indent="0" marL="0">
              <a:lnSpc>
                <a:spcPts val="2799"/>
              </a:lnSpc>
              <a:buNone/>
            </a:pPr>
            <a:r>
              <a:rPr lang="en-US" sz="1750" dirty="0">
                <a:solidFill>
                  <a:srgbClr val="15213F"/>
                </a:solidFill>
                <a:latin typeface="Roboto" pitchFamily="34" charset="0"/>
                <a:ea typeface="Roboto" pitchFamily="34" charset="-122"/>
                <a:cs typeface="Roboto" pitchFamily="34" charset="-120"/>
              </a:rPr>
              <a:t>Training our image recognition model stands as a pivotal phase in our project.</a:t>
            </a:r>
            <a:endParaRPr lang="en-US" sz="1750" dirty="0"/>
          </a:p>
        </p:txBody>
      </p:sp>
      <p:sp>
        <p:nvSpPr>
          <p:cNvPr id="8" name="Text 5"/>
          <p:cNvSpPr/>
          <p:nvPr/>
        </p:nvSpPr>
        <p:spPr>
          <a:xfrm>
            <a:off x="2393394" y="3509724"/>
            <a:ext cx="10199013" cy="710803"/>
          </a:xfrm>
          <a:prstGeom prst="rect">
            <a:avLst/>
          </a:prstGeom>
          <a:noFill/>
          <a:ln/>
        </p:spPr>
        <p:txBody>
          <a:bodyPr wrap="square" rtlCol="0" anchor="t"/>
          <a:lstStyle/>
          <a:p>
            <a:pPr algn="l" marL="342900" indent="-342900">
              <a:lnSpc>
                <a:spcPts val="2799"/>
              </a:lnSpc>
              <a:buSzPct val="100000"/>
              <a:buChar char="•"/>
            </a:pPr>
            <a:r>
              <a:rPr lang="en-US" sz="1750" b="1" dirty="0">
                <a:solidFill>
                  <a:srgbClr val="15213F"/>
                </a:solidFill>
                <a:latin typeface="Roboto" pitchFamily="34" charset="0"/>
                <a:ea typeface="Roboto" pitchFamily="34" charset="-122"/>
                <a:cs typeface="Roboto" pitchFamily="34" charset="-120"/>
              </a:rPr>
              <a:t>Considered Models: </a:t>
            </a:r>
            <a:pPr algn="l" indent="0" marL="0">
              <a:lnSpc>
                <a:spcPts val="2799"/>
              </a:lnSpc>
              <a:buNone/>
            </a:pPr>
            <a:r>
              <a:rPr lang="en-US" sz="1750" dirty="0">
                <a:solidFill>
                  <a:srgbClr val="15213F"/>
                </a:solidFill>
                <a:latin typeface="Roboto" pitchFamily="34" charset="0"/>
                <a:ea typeface="Roboto" pitchFamily="34" charset="-122"/>
                <a:cs typeface="Roboto" pitchFamily="34" charset="-120"/>
              </a:rPr>
              <a:t>Transformer-Encoder or Pre-trained Convolutional Neural Networks (CNN), e.g., VGG16, ResNet or MobileNet for feature extraction.</a:t>
            </a:r>
            <a:endParaRPr lang="en-US" sz="1750" dirty="0"/>
          </a:p>
        </p:txBody>
      </p:sp>
      <p:sp>
        <p:nvSpPr>
          <p:cNvPr id="9" name="Text 6"/>
          <p:cNvSpPr/>
          <p:nvPr/>
        </p:nvSpPr>
        <p:spPr>
          <a:xfrm>
            <a:off x="2393394" y="4309348"/>
            <a:ext cx="10199013" cy="710803"/>
          </a:xfrm>
          <a:prstGeom prst="rect">
            <a:avLst/>
          </a:prstGeom>
          <a:noFill/>
          <a:ln/>
        </p:spPr>
        <p:txBody>
          <a:bodyPr wrap="square" rtlCol="0" anchor="t"/>
          <a:lstStyle/>
          <a:p>
            <a:pPr algn="l" marL="342900" indent="-342900">
              <a:lnSpc>
                <a:spcPts val="2799"/>
              </a:lnSpc>
              <a:buSzPct val="100000"/>
              <a:buChar char="•"/>
            </a:pPr>
            <a:r>
              <a:rPr lang="en-US" sz="1750" b="1" dirty="0">
                <a:solidFill>
                  <a:srgbClr val="15213F"/>
                </a:solidFill>
                <a:latin typeface="Roboto" pitchFamily="34" charset="0"/>
                <a:ea typeface="Roboto" pitchFamily="34" charset="-122"/>
                <a:cs typeface="Roboto" pitchFamily="34" charset="-120"/>
              </a:rPr>
              <a:t>Transfer Learning: </a:t>
            </a:r>
            <a:pPr algn="l" indent="0" marL="0">
              <a:lnSpc>
                <a:spcPts val="2799"/>
              </a:lnSpc>
              <a:buNone/>
            </a:pPr>
            <a:r>
              <a:rPr lang="en-US" sz="1750" dirty="0">
                <a:solidFill>
                  <a:srgbClr val="15213F"/>
                </a:solidFill>
                <a:latin typeface="Roboto" pitchFamily="34" charset="0"/>
                <a:ea typeface="Roboto" pitchFamily="34" charset="-122"/>
                <a:cs typeface="Roboto" pitchFamily="34" charset="-120"/>
              </a:rPr>
              <a:t>Incorporating transfer learning is key to our strategy to Extracts high-level features from our diverse products dataset.</a:t>
            </a:r>
            <a:endParaRPr lang="en-US" sz="1750" dirty="0"/>
          </a:p>
        </p:txBody>
      </p:sp>
      <p:sp>
        <p:nvSpPr>
          <p:cNvPr id="10" name="Text 7"/>
          <p:cNvSpPr/>
          <p:nvPr/>
        </p:nvSpPr>
        <p:spPr>
          <a:xfrm>
            <a:off x="2393394" y="5108972"/>
            <a:ext cx="10199013" cy="355402"/>
          </a:xfrm>
          <a:prstGeom prst="rect">
            <a:avLst/>
          </a:prstGeom>
          <a:noFill/>
          <a:ln/>
        </p:spPr>
        <p:txBody>
          <a:bodyPr wrap="none" rtlCol="0" anchor="t"/>
          <a:lstStyle/>
          <a:p>
            <a:pPr algn="l" marL="342900" indent="-342900">
              <a:lnSpc>
                <a:spcPts val="2799"/>
              </a:lnSpc>
              <a:buSzPct val="100000"/>
              <a:buChar char="•"/>
            </a:pPr>
            <a:r>
              <a:rPr lang="en-US" sz="1750" b="1" dirty="0">
                <a:solidFill>
                  <a:srgbClr val="15213F"/>
                </a:solidFill>
                <a:latin typeface="Roboto" pitchFamily="34" charset="0"/>
                <a:ea typeface="Roboto" pitchFamily="34" charset="-122"/>
                <a:cs typeface="Roboto" pitchFamily="34" charset="-120"/>
              </a:rPr>
              <a:t>Fine-Tuning: </a:t>
            </a:r>
            <a:pPr algn="l" indent="0" marL="0">
              <a:lnSpc>
                <a:spcPts val="2799"/>
              </a:lnSpc>
              <a:buNone/>
            </a:pPr>
            <a:r>
              <a:rPr lang="en-US" sz="1750" dirty="0">
                <a:solidFill>
                  <a:srgbClr val="15213F"/>
                </a:solidFill>
                <a:latin typeface="Roboto" pitchFamily="34" charset="0"/>
                <a:ea typeface="Roboto" pitchFamily="34" charset="-122"/>
                <a:cs typeface="Roboto" pitchFamily="34" charset="-120"/>
              </a:rPr>
              <a:t>Fine-tuning the last few layers of the network becomes instrumental.</a:t>
            </a:r>
            <a:endParaRPr lang="en-US" sz="1750" dirty="0"/>
          </a:p>
        </p:txBody>
      </p:sp>
      <p:sp>
        <p:nvSpPr>
          <p:cNvPr id="11" name="Text 8"/>
          <p:cNvSpPr/>
          <p:nvPr/>
        </p:nvSpPr>
        <p:spPr>
          <a:xfrm>
            <a:off x="2393394" y="5553194"/>
            <a:ext cx="10199013" cy="355402"/>
          </a:xfrm>
          <a:prstGeom prst="rect">
            <a:avLst/>
          </a:prstGeom>
          <a:noFill/>
          <a:ln/>
        </p:spPr>
        <p:txBody>
          <a:bodyPr wrap="none" rtlCol="0" anchor="t"/>
          <a:lstStyle/>
          <a:p>
            <a:pPr algn="l" marL="342900" indent="-342900">
              <a:lnSpc>
                <a:spcPts val="2799"/>
              </a:lnSpc>
              <a:buSzPct val="100000"/>
              <a:buChar char="•"/>
            </a:pPr>
            <a:r>
              <a:rPr lang="en-US" sz="1750" b="1" dirty="0">
                <a:solidFill>
                  <a:srgbClr val="15213F"/>
                </a:solidFill>
                <a:latin typeface="Roboto" pitchFamily="34" charset="0"/>
                <a:ea typeface="Roboto" pitchFamily="34" charset="-122"/>
                <a:cs typeface="Roboto" pitchFamily="34" charset="-120"/>
              </a:rPr>
              <a:t>Objective: </a:t>
            </a:r>
            <a:pPr algn="l" indent="0" marL="0">
              <a:lnSpc>
                <a:spcPts val="2799"/>
              </a:lnSpc>
              <a:buNone/>
            </a:pPr>
            <a:r>
              <a:rPr lang="en-US" sz="1750" dirty="0">
                <a:solidFill>
                  <a:srgbClr val="15213F"/>
                </a:solidFill>
                <a:latin typeface="Roboto" pitchFamily="34" charset="0"/>
                <a:ea typeface="Roboto" pitchFamily="34" charset="-122"/>
                <a:cs typeface="Roboto" pitchFamily="34" charset="-120"/>
              </a:rPr>
              <a:t>This adaptation ensures that our model is tailor-made for our specific dataset.</a:t>
            </a:r>
            <a:endParaRPr lang="en-US" sz="1750" dirty="0"/>
          </a:p>
        </p:txBody>
      </p:sp>
      <p:sp>
        <p:nvSpPr>
          <p:cNvPr id="12" name="Text 9"/>
          <p:cNvSpPr/>
          <p:nvPr/>
        </p:nvSpPr>
        <p:spPr>
          <a:xfrm>
            <a:off x="2393394" y="5997416"/>
            <a:ext cx="10199013" cy="355402"/>
          </a:xfrm>
          <a:prstGeom prst="rect">
            <a:avLst/>
          </a:prstGeom>
          <a:noFill/>
          <a:ln/>
        </p:spPr>
        <p:txBody>
          <a:bodyPr wrap="none" rtlCol="0" anchor="t"/>
          <a:lstStyle/>
          <a:p>
            <a:pPr algn="l" marL="342900" indent="-342900">
              <a:lnSpc>
                <a:spcPts val="2799"/>
              </a:lnSpc>
              <a:buSzPct val="100000"/>
              <a:buChar char="•"/>
            </a:pPr>
            <a:r>
              <a:rPr lang="en-US" sz="1750" b="1" dirty="0">
                <a:solidFill>
                  <a:srgbClr val="15213F"/>
                </a:solidFill>
                <a:latin typeface="Roboto" pitchFamily="34" charset="0"/>
                <a:ea typeface="Roboto" pitchFamily="34" charset="-122"/>
                <a:cs typeface="Roboto" pitchFamily="34" charset="-120"/>
              </a:rPr>
              <a:t>Enhanced Performance.</a:t>
            </a:r>
            <a:endParaRPr lang="en-US" sz="1750" dirty="0"/>
          </a:p>
        </p:txBody>
      </p:sp>
      <p:pic>
        <p:nvPicPr>
          <p:cNvPr id="13"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1502450"/>
            <a:ext cx="4443889" cy="694373"/>
          </a:xfrm>
          <a:prstGeom prst="rect">
            <a:avLst/>
          </a:prstGeom>
          <a:noFill/>
          <a:ln/>
        </p:spPr>
        <p:txBody>
          <a:bodyPr wrap="none" rtlCol="0" anchor="t"/>
          <a:lstStyle/>
          <a:p>
            <a:pPr indent="0" marL="0">
              <a:lnSpc>
                <a:spcPts val="5468"/>
              </a:lnSpc>
              <a:buNone/>
            </a:pPr>
            <a:r>
              <a:rPr lang="en-US" sz="4374" dirty="0">
                <a:solidFill>
                  <a:srgbClr val="476FD6"/>
                </a:solidFill>
                <a:latin typeface="Roboto Slab" pitchFamily="34" charset="0"/>
                <a:ea typeface="Roboto Slab" pitchFamily="34" charset="-122"/>
                <a:cs typeface="Roboto Slab" pitchFamily="34" charset="-120"/>
              </a:rPr>
              <a:t>VGG Model </a:t>
            </a:r>
            <a:endParaRPr lang="en-US" sz="4374" dirty="0"/>
          </a:p>
        </p:txBody>
      </p:sp>
      <p:pic>
        <p:nvPicPr>
          <p:cNvPr id="5" name="Image 0" descr="preencoded.png">    </p:cNvPr>
          <p:cNvPicPr>
            <a:picLocks noChangeAspect="1"/>
          </p:cNvPicPr>
          <p:nvPr/>
        </p:nvPicPr>
        <p:blipFill>
          <a:blip r:embed="rId1"/>
          <a:stretch>
            <a:fillRect/>
          </a:stretch>
        </p:blipFill>
        <p:spPr>
          <a:xfrm>
            <a:off x="2037993" y="2641163"/>
            <a:ext cx="10554414" cy="4085987"/>
          </a:xfrm>
          <a:prstGeom prst="rect">
            <a:avLst/>
          </a:prstGeom>
        </p:spPr>
      </p:pic>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BFCFE">
              <a:alpha val="85000"/>
            </a:srgbClr>
          </a:solidFill>
          <a:ln/>
        </p:spPr>
      </p:sp>
      <p:sp>
        <p:nvSpPr>
          <p:cNvPr id="6" name="Text 3"/>
          <p:cNvSpPr/>
          <p:nvPr/>
        </p:nvSpPr>
        <p:spPr>
          <a:xfrm>
            <a:off x="2037993" y="1699022"/>
            <a:ext cx="4876800" cy="694373"/>
          </a:xfrm>
          <a:prstGeom prst="rect">
            <a:avLst/>
          </a:prstGeom>
          <a:noFill/>
          <a:ln/>
        </p:spPr>
        <p:txBody>
          <a:bodyPr wrap="none" rtlCol="0" anchor="t"/>
          <a:lstStyle/>
          <a:p>
            <a:pPr indent="0" marL="0">
              <a:lnSpc>
                <a:spcPts val="5468"/>
              </a:lnSpc>
              <a:buNone/>
            </a:pPr>
            <a:r>
              <a:rPr lang="en-US" sz="4374" b="1" dirty="0">
                <a:solidFill>
                  <a:srgbClr val="476FD6"/>
                </a:solidFill>
                <a:latin typeface="Roboto Slab" pitchFamily="34" charset="0"/>
                <a:ea typeface="Roboto Slab" pitchFamily="34" charset="-122"/>
                <a:cs typeface="Roboto Slab" pitchFamily="34" charset="-120"/>
              </a:rPr>
              <a:t>Similarity Metrics</a:t>
            </a:r>
            <a:endParaRPr lang="en-US" sz="4374" dirty="0"/>
          </a:p>
        </p:txBody>
      </p:sp>
      <p:sp>
        <p:nvSpPr>
          <p:cNvPr id="7" name="Text 4"/>
          <p:cNvSpPr/>
          <p:nvPr/>
        </p:nvSpPr>
        <p:spPr>
          <a:xfrm>
            <a:off x="2037993" y="2726650"/>
            <a:ext cx="10554414" cy="1066205"/>
          </a:xfrm>
          <a:prstGeom prst="rect">
            <a:avLst/>
          </a:prstGeom>
          <a:noFill/>
          <a:ln/>
        </p:spPr>
        <p:txBody>
          <a:bodyPr wrap="square" rtlCol="0" anchor="t"/>
          <a:lstStyle/>
          <a:p>
            <a:pPr indent="0" marL="0">
              <a:lnSpc>
                <a:spcPts val="2799"/>
              </a:lnSpc>
              <a:buNone/>
            </a:pPr>
            <a:r>
              <a:rPr lang="en-US" sz="1750" b="1" dirty="0">
                <a:solidFill>
                  <a:srgbClr val="15213F"/>
                </a:solidFill>
                <a:latin typeface="Roboto" pitchFamily="34" charset="0"/>
                <a:ea typeface="Roboto" pitchFamily="34" charset="-122"/>
                <a:cs typeface="Roboto" pitchFamily="34" charset="-120"/>
              </a:rPr>
              <a:t>Cosine Similarity Overview: </a:t>
            </a:r>
            <a:pPr indent="0" marL="0">
              <a:lnSpc>
                <a:spcPts val="2799"/>
              </a:lnSpc>
              <a:buNone/>
            </a:pPr>
            <a:r>
              <a:rPr lang="en-US" sz="1750" dirty="0">
                <a:solidFill>
                  <a:srgbClr val="15213F"/>
                </a:solidFill>
                <a:latin typeface="Roboto" pitchFamily="34" charset="0"/>
                <a:ea typeface="Roboto" pitchFamily="34" charset="-122"/>
                <a:cs typeface="Roboto" pitchFamily="34" charset="-120"/>
              </a:rPr>
              <a:t>Cosine similarity measures the similarity between two non-zero vectors (feature vectors extracted from images) by calculating the cosine of the angle between them to find relationships between feature vectors in our model.</a:t>
            </a:r>
            <a:endParaRPr lang="en-US" sz="1750" dirty="0"/>
          </a:p>
        </p:txBody>
      </p:sp>
      <p:sp>
        <p:nvSpPr>
          <p:cNvPr id="8" name="Text 5"/>
          <p:cNvSpPr/>
          <p:nvPr/>
        </p:nvSpPr>
        <p:spPr>
          <a:xfrm>
            <a:off x="2393394" y="4042767"/>
            <a:ext cx="10199013" cy="355402"/>
          </a:xfrm>
          <a:prstGeom prst="rect">
            <a:avLst/>
          </a:prstGeom>
          <a:noFill/>
          <a:ln/>
        </p:spPr>
        <p:txBody>
          <a:bodyPr wrap="none" rtlCol="0" anchor="t"/>
          <a:lstStyle/>
          <a:p>
            <a:pPr algn="l" marL="342900" indent="-342900">
              <a:lnSpc>
                <a:spcPts val="2799"/>
              </a:lnSpc>
              <a:buSzPct val="100000"/>
              <a:buChar char="•"/>
            </a:pPr>
            <a:r>
              <a:rPr lang="en-US" sz="1750" b="1" dirty="0">
                <a:solidFill>
                  <a:srgbClr val="15213F"/>
                </a:solidFill>
                <a:latin typeface="Roboto" pitchFamily="34" charset="0"/>
                <a:ea typeface="Roboto" pitchFamily="34" charset="-122"/>
                <a:cs typeface="Roboto" pitchFamily="34" charset="-120"/>
              </a:rPr>
              <a:t>Key Concepts:</a:t>
            </a:r>
            <a:endParaRPr lang="en-US" sz="1750" dirty="0"/>
          </a:p>
        </p:txBody>
      </p:sp>
      <p:sp>
        <p:nvSpPr>
          <p:cNvPr id="9" name="Text 6"/>
          <p:cNvSpPr/>
          <p:nvPr/>
        </p:nvSpPr>
        <p:spPr>
          <a:xfrm>
            <a:off x="2748915" y="4486989"/>
            <a:ext cx="9843492" cy="710803"/>
          </a:xfrm>
          <a:prstGeom prst="rect">
            <a:avLst/>
          </a:prstGeom>
          <a:noFill/>
          <a:ln/>
        </p:spPr>
        <p:txBody>
          <a:bodyPr wrap="square" rtlCol="0" anchor="t"/>
          <a:lstStyle/>
          <a:p>
            <a:pPr algn="l" lvl="1" marL="685800" indent="-342900">
              <a:lnSpc>
                <a:spcPts val="2799"/>
              </a:lnSpc>
              <a:buSzPct val="100000"/>
              <a:buChar char="•"/>
            </a:pPr>
            <a:r>
              <a:rPr lang="en-US" sz="1750" b="1" dirty="0">
                <a:solidFill>
                  <a:srgbClr val="15213F"/>
                </a:solidFill>
                <a:latin typeface="Roboto" pitchFamily="34" charset="0"/>
                <a:ea typeface="Roboto" pitchFamily="34" charset="-122"/>
                <a:cs typeface="Roboto" pitchFamily="34" charset="-120"/>
              </a:rPr>
              <a:t>Vector Representation:</a:t>
            </a:r>
            <a:pPr algn="l" lvl="1" indent="0" marL="0">
              <a:lnSpc>
                <a:spcPts val="2799"/>
              </a:lnSpc>
              <a:buNone/>
            </a:pPr>
            <a:r>
              <a:rPr lang="en-US" sz="1750" dirty="0">
                <a:solidFill>
                  <a:srgbClr val="15213F"/>
                </a:solidFill>
                <a:latin typeface="Roboto" pitchFamily="34" charset="0"/>
                <a:ea typeface="Roboto" pitchFamily="34" charset="-122"/>
                <a:cs typeface="Roboto" pitchFamily="34" charset="-120"/>
              </a:rPr>
              <a:t> Two vectors, </a:t>
            </a:r>
            <a:pPr algn="l" lvl="1" indent="0" marL="0">
              <a:lnSpc>
                <a:spcPts val="2799"/>
              </a:lnSpc>
              <a:buNone/>
            </a:pPr>
            <a:r>
              <a:rPr lang="en-US" sz="1750" i="1" dirty="0">
                <a:solidFill>
                  <a:srgbClr val="15213F"/>
                </a:solidFill>
                <a:latin typeface="Roboto" pitchFamily="34" charset="0"/>
                <a:ea typeface="Roboto" pitchFamily="34" charset="-122"/>
                <a:cs typeface="Roboto" pitchFamily="34" charset="-120"/>
              </a:rPr>
              <a:t>A</a:t>
            </a:r>
            <a:pPr algn="l" lvl="1" indent="0" marL="0">
              <a:lnSpc>
                <a:spcPts val="2799"/>
              </a:lnSpc>
              <a:buNone/>
            </a:pPr>
            <a:r>
              <a:rPr lang="en-US" sz="1750" dirty="0">
                <a:solidFill>
                  <a:srgbClr val="15213F"/>
                </a:solidFill>
                <a:latin typeface="Roboto" pitchFamily="34" charset="0"/>
                <a:ea typeface="Roboto" pitchFamily="34" charset="-122"/>
                <a:cs typeface="Roboto" pitchFamily="34" charset="-120"/>
              </a:rPr>
              <a:t> and </a:t>
            </a:r>
            <a:pPr algn="l" lvl="1" indent="0" marL="0">
              <a:lnSpc>
                <a:spcPts val="2799"/>
              </a:lnSpc>
              <a:buNone/>
            </a:pPr>
            <a:r>
              <a:rPr lang="en-US" sz="1750" i="1" dirty="0">
                <a:solidFill>
                  <a:srgbClr val="15213F"/>
                </a:solidFill>
                <a:latin typeface="Roboto" pitchFamily="34" charset="0"/>
                <a:ea typeface="Roboto" pitchFamily="34" charset="-122"/>
                <a:cs typeface="Roboto" pitchFamily="34" charset="-120"/>
              </a:rPr>
              <a:t>B</a:t>
            </a:r>
            <a:pPr algn="l" lvl="1" indent="0" marL="0">
              <a:lnSpc>
                <a:spcPts val="2799"/>
              </a:lnSpc>
              <a:buNone/>
            </a:pPr>
            <a:r>
              <a:rPr lang="en-US" sz="1750" dirty="0">
                <a:solidFill>
                  <a:srgbClr val="15213F"/>
                </a:solidFill>
                <a:latin typeface="Roboto" pitchFamily="34" charset="0"/>
                <a:ea typeface="Roboto" pitchFamily="34" charset="-122"/>
                <a:cs typeface="Roboto" pitchFamily="34" charset="-120"/>
              </a:rPr>
              <a:t>, represent features in a multidimensional space (e.g., pixel intensities in images).</a:t>
            </a:r>
            <a:endParaRPr lang="en-US" sz="1750" dirty="0"/>
          </a:p>
        </p:txBody>
      </p:sp>
      <p:sp>
        <p:nvSpPr>
          <p:cNvPr id="10" name="Text 7"/>
          <p:cNvSpPr/>
          <p:nvPr/>
        </p:nvSpPr>
        <p:spPr>
          <a:xfrm>
            <a:off x="2748915" y="5286613"/>
            <a:ext cx="9843492" cy="355402"/>
          </a:xfrm>
          <a:prstGeom prst="rect">
            <a:avLst/>
          </a:prstGeom>
          <a:noFill/>
          <a:ln/>
        </p:spPr>
        <p:txBody>
          <a:bodyPr wrap="none" rtlCol="0" anchor="t"/>
          <a:lstStyle/>
          <a:p>
            <a:pPr algn="l" lvl="1" marL="685800" indent="-342900">
              <a:lnSpc>
                <a:spcPts val="2799"/>
              </a:lnSpc>
              <a:buSzPct val="100000"/>
              <a:buChar char="•"/>
            </a:pPr>
            <a:r>
              <a:rPr lang="en-US" sz="1750" b="1" dirty="0">
                <a:solidFill>
                  <a:srgbClr val="15213F"/>
                </a:solidFill>
                <a:latin typeface="Roboto" pitchFamily="34" charset="0"/>
                <a:ea typeface="Roboto" pitchFamily="34" charset="-122"/>
                <a:cs typeface="Roboto" pitchFamily="34" charset="-120"/>
              </a:rPr>
              <a:t>Dot Product:</a:t>
            </a:r>
            <a:pPr algn="l" lvl="1" indent="0" marL="0">
              <a:lnSpc>
                <a:spcPts val="2799"/>
              </a:lnSpc>
              <a:buNone/>
            </a:pPr>
            <a:r>
              <a:rPr lang="en-US" sz="1750" dirty="0">
                <a:solidFill>
                  <a:srgbClr val="15213F"/>
                </a:solidFill>
                <a:latin typeface="Roboto" pitchFamily="34" charset="0"/>
                <a:ea typeface="Roboto" pitchFamily="34" charset="-122"/>
                <a:cs typeface="Roboto" pitchFamily="34" charset="-120"/>
              </a:rPr>
              <a:t> Calculates the sum of the product of corresponding components of vectors </a:t>
            </a:r>
            <a:pPr algn="l" lvl="1" indent="0" marL="0">
              <a:lnSpc>
                <a:spcPts val="2799"/>
              </a:lnSpc>
              <a:buNone/>
            </a:pPr>
            <a:r>
              <a:rPr lang="en-US" sz="1750" i="1" dirty="0">
                <a:solidFill>
                  <a:srgbClr val="15213F"/>
                </a:solidFill>
                <a:latin typeface="Roboto" pitchFamily="34" charset="0"/>
                <a:ea typeface="Roboto" pitchFamily="34" charset="-122"/>
                <a:cs typeface="Roboto" pitchFamily="34" charset="-120"/>
              </a:rPr>
              <a:t>A</a:t>
            </a:r>
            <a:pPr algn="l" lvl="1" indent="0" marL="0">
              <a:lnSpc>
                <a:spcPts val="2799"/>
              </a:lnSpc>
              <a:buNone/>
            </a:pPr>
            <a:r>
              <a:rPr lang="en-US" sz="1750" dirty="0">
                <a:solidFill>
                  <a:srgbClr val="15213F"/>
                </a:solidFill>
                <a:latin typeface="Roboto" pitchFamily="34" charset="0"/>
                <a:ea typeface="Roboto" pitchFamily="34" charset="-122"/>
                <a:cs typeface="Roboto" pitchFamily="34" charset="-120"/>
              </a:rPr>
              <a:t> and </a:t>
            </a:r>
            <a:pPr algn="l" lvl="1" indent="0" marL="0">
              <a:lnSpc>
                <a:spcPts val="2799"/>
              </a:lnSpc>
              <a:buNone/>
            </a:pPr>
            <a:r>
              <a:rPr lang="en-US" sz="1750" i="1" dirty="0">
                <a:solidFill>
                  <a:srgbClr val="15213F"/>
                </a:solidFill>
                <a:latin typeface="Roboto" pitchFamily="34" charset="0"/>
                <a:ea typeface="Roboto" pitchFamily="34" charset="-122"/>
                <a:cs typeface="Roboto" pitchFamily="34" charset="-120"/>
              </a:rPr>
              <a:t>B</a:t>
            </a:r>
            <a:pPr algn="l" lvl="1" indent="0" marL="0">
              <a:lnSpc>
                <a:spcPts val="2799"/>
              </a:lnSpc>
              <a:buNone/>
            </a:pPr>
            <a:r>
              <a:rPr lang="en-US" sz="1750" dirty="0">
                <a:solidFill>
                  <a:srgbClr val="15213F"/>
                </a:solidFill>
                <a:latin typeface="Roboto" pitchFamily="34" charset="0"/>
                <a:ea typeface="Roboto" pitchFamily="34" charset="-122"/>
                <a:cs typeface="Roboto" pitchFamily="34" charset="-120"/>
              </a:rPr>
              <a:t>.</a:t>
            </a:r>
            <a:endParaRPr lang="en-US" sz="1750" dirty="0"/>
          </a:p>
        </p:txBody>
      </p:sp>
      <p:sp>
        <p:nvSpPr>
          <p:cNvPr id="11" name="Text 8"/>
          <p:cNvSpPr/>
          <p:nvPr/>
        </p:nvSpPr>
        <p:spPr>
          <a:xfrm>
            <a:off x="2748915" y="5730835"/>
            <a:ext cx="9843492" cy="355402"/>
          </a:xfrm>
          <a:prstGeom prst="rect">
            <a:avLst/>
          </a:prstGeom>
          <a:noFill/>
          <a:ln/>
        </p:spPr>
        <p:txBody>
          <a:bodyPr wrap="none" rtlCol="0" anchor="t"/>
          <a:lstStyle/>
          <a:p>
            <a:pPr algn="l" lvl="1" marL="685800" indent="-342900">
              <a:lnSpc>
                <a:spcPts val="2799"/>
              </a:lnSpc>
              <a:buSzPct val="100000"/>
              <a:buChar char="•"/>
            </a:pPr>
            <a:r>
              <a:rPr lang="en-US" sz="1750" b="1" dirty="0">
                <a:solidFill>
                  <a:srgbClr val="15213F"/>
                </a:solidFill>
                <a:latin typeface="Roboto" pitchFamily="34" charset="0"/>
                <a:ea typeface="Roboto" pitchFamily="34" charset="-122"/>
                <a:cs typeface="Roboto" pitchFamily="34" charset="-120"/>
              </a:rPr>
              <a:t>Magnitude of a Vector:</a:t>
            </a:r>
            <a:pPr algn="l" lvl="1" indent="0" marL="0">
              <a:lnSpc>
                <a:spcPts val="2799"/>
              </a:lnSpc>
              <a:buNone/>
            </a:pPr>
            <a:r>
              <a:rPr lang="en-US" sz="1750" dirty="0">
                <a:solidFill>
                  <a:srgbClr val="15213F"/>
                </a:solidFill>
                <a:latin typeface="Roboto" pitchFamily="34" charset="0"/>
                <a:ea typeface="Roboto" pitchFamily="34" charset="-122"/>
                <a:cs typeface="Roboto" pitchFamily="34" charset="-120"/>
              </a:rPr>
              <a:t> Obtained using the Euclidean norm, representing the length of a vector.</a:t>
            </a:r>
            <a:endParaRPr lang="en-US" sz="1750" dirty="0"/>
          </a:p>
        </p:txBody>
      </p:sp>
      <p:sp>
        <p:nvSpPr>
          <p:cNvPr id="12" name="Text 9"/>
          <p:cNvSpPr/>
          <p:nvPr/>
        </p:nvSpPr>
        <p:spPr>
          <a:xfrm>
            <a:off x="2748915" y="6175058"/>
            <a:ext cx="9843492" cy="355402"/>
          </a:xfrm>
          <a:prstGeom prst="rect">
            <a:avLst/>
          </a:prstGeom>
          <a:noFill/>
          <a:ln/>
        </p:spPr>
        <p:txBody>
          <a:bodyPr wrap="none" rtlCol="0" anchor="t"/>
          <a:lstStyle/>
          <a:p>
            <a:pPr algn="l" lvl="1" marL="685800" indent="-342900">
              <a:lnSpc>
                <a:spcPts val="2799"/>
              </a:lnSpc>
              <a:buSzPct val="100000"/>
              <a:buChar char="•"/>
            </a:pPr>
            <a:r>
              <a:rPr lang="en-US" sz="1750" b="1" dirty="0">
                <a:solidFill>
                  <a:srgbClr val="15213F"/>
                </a:solidFill>
                <a:latin typeface="Roboto" pitchFamily="34" charset="0"/>
                <a:ea typeface="Roboto" pitchFamily="34" charset="-122"/>
                <a:cs typeface="Roboto" pitchFamily="34" charset="-120"/>
              </a:rPr>
              <a:t>Cosine Similarity Formula:</a:t>
            </a:r>
            <a:pPr algn="l" lvl="1" indent="0" marL="0">
              <a:lnSpc>
                <a:spcPts val="2799"/>
              </a:lnSpc>
              <a:buNone/>
            </a:pPr>
            <a:r>
              <a:rPr lang="en-US" sz="1750" dirty="0">
                <a:solidFill>
                  <a:srgbClr val="15213F"/>
                </a:solidFill>
                <a:latin typeface="Roboto" pitchFamily="34" charset="0"/>
                <a:ea typeface="Roboto" pitchFamily="34" charset="-122"/>
                <a:cs typeface="Roboto" pitchFamily="34" charset="-120"/>
              </a:rPr>
              <a:t> Similarity (</a:t>
            </a:r>
            <a:pPr algn="l" lvl="1" indent="0" marL="0">
              <a:lnSpc>
                <a:spcPts val="2799"/>
              </a:lnSpc>
              <a:buNone/>
            </a:pPr>
            <a:r>
              <a:rPr lang="en-US" sz="1750" b="1" dirty="0">
                <a:solidFill>
                  <a:srgbClr val="15213F"/>
                </a:solidFill>
                <a:latin typeface="Roboto" pitchFamily="34" charset="0"/>
                <a:ea typeface="Roboto" pitchFamily="34" charset="-122"/>
                <a:cs typeface="Roboto" pitchFamily="34" charset="-120"/>
              </a:rPr>
              <a:t>A</a:t>
            </a:r>
            <a:pPr algn="l" lvl="1" indent="0" marL="0">
              <a:lnSpc>
                <a:spcPts val="2799"/>
              </a:lnSpc>
              <a:buNone/>
            </a:pPr>
            <a:r>
              <a:rPr lang="en-US" sz="1750" dirty="0">
                <a:solidFill>
                  <a:srgbClr val="15213F"/>
                </a:solidFill>
                <a:latin typeface="Roboto" pitchFamily="34" charset="0"/>
                <a:ea typeface="Roboto" pitchFamily="34" charset="-122"/>
                <a:cs typeface="Roboto" pitchFamily="34" charset="-120"/>
              </a:rPr>
              <a:t>, </a:t>
            </a:r>
            <a:pPr algn="l" lvl="1" indent="0" marL="0">
              <a:lnSpc>
                <a:spcPts val="2799"/>
              </a:lnSpc>
              <a:buNone/>
            </a:pPr>
            <a:r>
              <a:rPr lang="en-US" sz="1750" b="1" dirty="0">
                <a:solidFill>
                  <a:srgbClr val="15213F"/>
                </a:solidFill>
                <a:latin typeface="Roboto" pitchFamily="34" charset="0"/>
                <a:ea typeface="Roboto" pitchFamily="34" charset="-122"/>
                <a:cs typeface="Roboto" pitchFamily="34" charset="-120"/>
              </a:rPr>
              <a:t>B</a:t>
            </a:r>
            <a:pPr algn="l" lvl="1" indent="0" marL="0">
              <a:lnSpc>
                <a:spcPts val="2799"/>
              </a:lnSpc>
              <a:buNone/>
            </a:pPr>
            <a:r>
              <a:rPr lang="en-US" sz="1750" dirty="0">
                <a:solidFill>
                  <a:srgbClr val="15213F"/>
                </a:solidFill>
                <a:latin typeface="Roboto" pitchFamily="34" charset="0"/>
                <a:ea typeface="Roboto" pitchFamily="34" charset="-122"/>
                <a:cs typeface="Roboto" pitchFamily="34" charset="-120"/>
              </a:rPr>
              <a:t>) = AB/||A||*||b||</a:t>
            </a:r>
            <a:endParaRPr lang="en-US" sz="1750" dirty="0"/>
          </a:p>
        </p:txBody>
      </p:sp>
      <p:pic>
        <p:nvPicPr>
          <p:cNvPr id="13"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BFCFE">
              <a:alpha val="85000"/>
            </a:srgbClr>
          </a:solidFill>
          <a:ln/>
        </p:spPr>
      </p:sp>
      <p:sp>
        <p:nvSpPr>
          <p:cNvPr id="6" name="Text 3"/>
          <p:cNvSpPr/>
          <p:nvPr/>
        </p:nvSpPr>
        <p:spPr>
          <a:xfrm>
            <a:off x="2037993" y="1646277"/>
            <a:ext cx="9235440" cy="694373"/>
          </a:xfrm>
          <a:prstGeom prst="rect">
            <a:avLst/>
          </a:prstGeom>
          <a:noFill/>
          <a:ln/>
        </p:spPr>
        <p:txBody>
          <a:bodyPr wrap="none" rtlCol="0" anchor="t"/>
          <a:lstStyle/>
          <a:p>
            <a:pPr indent="0" marL="0">
              <a:lnSpc>
                <a:spcPts val="5468"/>
              </a:lnSpc>
              <a:buNone/>
            </a:pPr>
            <a:r>
              <a:rPr lang="en-US" sz="4374" b="1" dirty="0">
                <a:solidFill>
                  <a:srgbClr val="476FD6"/>
                </a:solidFill>
                <a:latin typeface="Roboto Slab" pitchFamily="34" charset="0"/>
                <a:ea typeface="Roboto Slab" pitchFamily="34" charset="-122"/>
                <a:cs typeface="Roboto Slab" pitchFamily="34" charset="-120"/>
              </a:rPr>
              <a:t>Similar Product Recommendations</a:t>
            </a:r>
            <a:endParaRPr lang="en-US" sz="4374" dirty="0"/>
          </a:p>
        </p:txBody>
      </p:sp>
      <p:sp>
        <p:nvSpPr>
          <p:cNvPr id="7" name="Text 4"/>
          <p:cNvSpPr/>
          <p:nvPr/>
        </p:nvSpPr>
        <p:spPr>
          <a:xfrm>
            <a:off x="2393394" y="2673906"/>
            <a:ext cx="10199013" cy="710803"/>
          </a:xfrm>
          <a:prstGeom prst="rect">
            <a:avLst/>
          </a:prstGeom>
          <a:noFill/>
          <a:ln/>
        </p:spPr>
        <p:txBody>
          <a:bodyPr wrap="square" rtlCol="0" anchor="t"/>
          <a:lstStyle/>
          <a:p>
            <a:pPr algn="l" marL="342900" indent="-342900">
              <a:lnSpc>
                <a:spcPts val="2799"/>
              </a:lnSpc>
              <a:buSzPct val="100000"/>
              <a:buChar char="•"/>
            </a:pPr>
            <a:r>
              <a:rPr lang="en-US" sz="1750" b="1" dirty="0">
                <a:solidFill>
                  <a:srgbClr val="15213F"/>
                </a:solidFill>
                <a:latin typeface="Roboto" pitchFamily="34" charset="0"/>
                <a:ea typeface="Roboto" pitchFamily="34" charset="-122"/>
                <a:cs typeface="Roboto" pitchFamily="34" charset="-120"/>
              </a:rPr>
              <a:t>Metric Selection: </a:t>
            </a:r>
            <a:pPr algn="l" indent="0" marL="0">
              <a:lnSpc>
                <a:spcPts val="2799"/>
              </a:lnSpc>
              <a:buNone/>
            </a:pPr>
            <a:r>
              <a:rPr lang="en-US" sz="1750" dirty="0">
                <a:solidFill>
                  <a:srgbClr val="15213F"/>
                </a:solidFill>
                <a:latin typeface="Roboto" pitchFamily="34" charset="0"/>
                <a:ea typeface="Roboto" pitchFamily="34" charset="-122"/>
                <a:cs typeface="Roboto" pitchFamily="34" charset="-120"/>
              </a:rPr>
              <a:t>Choosing the most appropriate similarity metric based on the nature of our data is paramount.</a:t>
            </a:r>
            <a:endParaRPr lang="en-US" sz="1750" dirty="0"/>
          </a:p>
        </p:txBody>
      </p:sp>
      <p:sp>
        <p:nvSpPr>
          <p:cNvPr id="8" name="Text 5"/>
          <p:cNvSpPr/>
          <p:nvPr/>
        </p:nvSpPr>
        <p:spPr>
          <a:xfrm>
            <a:off x="2393394" y="3473529"/>
            <a:ext cx="10199013" cy="710803"/>
          </a:xfrm>
          <a:prstGeom prst="rect">
            <a:avLst/>
          </a:prstGeom>
          <a:noFill/>
          <a:ln/>
        </p:spPr>
        <p:txBody>
          <a:bodyPr wrap="square" rtlCol="0" anchor="t"/>
          <a:lstStyle/>
          <a:p>
            <a:pPr algn="l" marL="342900" indent="-342900">
              <a:lnSpc>
                <a:spcPts val="2799"/>
              </a:lnSpc>
              <a:buSzPct val="100000"/>
              <a:buChar char="•"/>
            </a:pPr>
            <a:r>
              <a:rPr lang="en-US" sz="1750" b="1" dirty="0">
                <a:solidFill>
                  <a:srgbClr val="15213F"/>
                </a:solidFill>
                <a:latin typeface="Roboto" pitchFamily="34" charset="0"/>
                <a:ea typeface="Roboto" pitchFamily="34" charset="-122"/>
                <a:cs typeface="Roboto" pitchFamily="34" charset="-120"/>
              </a:rPr>
              <a:t>Similarity Scores: </a:t>
            </a:r>
            <a:pPr algn="l" indent="0" marL="0">
              <a:lnSpc>
                <a:spcPts val="2799"/>
              </a:lnSpc>
              <a:buNone/>
            </a:pPr>
            <a:r>
              <a:rPr lang="en-US" sz="1750" dirty="0">
                <a:solidFill>
                  <a:srgbClr val="15213F"/>
                </a:solidFill>
                <a:latin typeface="Roboto" pitchFamily="34" charset="0"/>
                <a:ea typeface="Roboto" pitchFamily="34" charset="-122"/>
                <a:cs typeface="Roboto" pitchFamily="34" charset="-120"/>
              </a:rPr>
              <a:t>We will calculate similarity scores between recognized product categories using the selected metric.</a:t>
            </a:r>
            <a:endParaRPr lang="en-US" sz="1750" dirty="0"/>
          </a:p>
        </p:txBody>
      </p:sp>
      <p:sp>
        <p:nvSpPr>
          <p:cNvPr id="9" name="Text 6"/>
          <p:cNvSpPr/>
          <p:nvPr/>
        </p:nvSpPr>
        <p:spPr>
          <a:xfrm>
            <a:off x="2393394" y="4273153"/>
            <a:ext cx="10199013" cy="710803"/>
          </a:xfrm>
          <a:prstGeom prst="rect">
            <a:avLst/>
          </a:prstGeom>
          <a:noFill/>
          <a:ln/>
        </p:spPr>
        <p:txBody>
          <a:bodyPr wrap="square" rtlCol="0" anchor="t"/>
          <a:lstStyle/>
          <a:p>
            <a:pPr algn="l" marL="342900" indent="-342900">
              <a:lnSpc>
                <a:spcPts val="2799"/>
              </a:lnSpc>
              <a:buSzPct val="100000"/>
              <a:buChar char="•"/>
            </a:pPr>
            <a:r>
              <a:rPr lang="en-US" sz="1750" b="1" dirty="0">
                <a:solidFill>
                  <a:srgbClr val="15213F"/>
                </a:solidFill>
                <a:latin typeface="Roboto" pitchFamily="34" charset="0"/>
                <a:ea typeface="Roboto" pitchFamily="34" charset="-122"/>
                <a:cs typeface="Roboto" pitchFamily="34" charset="-120"/>
              </a:rPr>
              <a:t>User-Centric Sorting: </a:t>
            </a:r>
            <a:pPr algn="l" indent="0" marL="0">
              <a:lnSpc>
                <a:spcPts val="2799"/>
              </a:lnSpc>
              <a:buNone/>
            </a:pPr>
            <a:r>
              <a:rPr lang="en-US" sz="1750" dirty="0">
                <a:solidFill>
                  <a:srgbClr val="15213F"/>
                </a:solidFill>
                <a:latin typeface="Roboto" pitchFamily="34" charset="0"/>
                <a:ea typeface="Roboto" pitchFamily="34" charset="-122"/>
                <a:cs typeface="Roboto" pitchFamily="34" charset="-120"/>
              </a:rPr>
              <a:t>By sorting the products based on these scores, we can curate and present the top matches to the user.</a:t>
            </a:r>
            <a:endParaRPr lang="en-US" sz="1750" dirty="0"/>
          </a:p>
        </p:txBody>
      </p:sp>
      <p:sp>
        <p:nvSpPr>
          <p:cNvPr id="10" name="Text 7"/>
          <p:cNvSpPr/>
          <p:nvPr/>
        </p:nvSpPr>
        <p:spPr>
          <a:xfrm>
            <a:off x="2393394" y="5072777"/>
            <a:ext cx="10199013" cy="710803"/>
          </a:xfrm>
          <a:prstGeom prst="rect">
            <a:avLst/>
          </a:prstGeom>
          <a:noFill/>
          <a:ln/>
        </p:spPr>
        <p:txBody>
          <a:bodyPr wrap="square" rtlCol="0" anchor="t"/>
          <a:lstStyle/>
          <a:p>
            <a:pPr algn="l" marL="342900" indent="-342900">
              <a:lnSpc>
                <a:spcPts val="2799"/>
              </a:lnSpc>
              <a:buSzPct val="100000"/>
              <a:buChar char="•"/>
            </a:pPr>
            <a:r>
              <a:rPr lang="en-US" sz="1750" b="1" dirty="0">
                <a:solidFill>
                  <a:srgbClr val="15213F"/>
                </a:solidFill>
                <a:latin typeface="Roboto" pitchFamily="34" charset="0"/>
                <a:ea typeface="Roboto" pitchFamily="34" charset="-122"/>
                <a:cs typeface="Roboto" pitchFamily="34" charset="-120"/>
              </a:rPr>
              <a:t>Highly Relevant Recommendations: </a:t>
            </a:r>
            <a:pPr algn="l" indent="0" marL="0">
              <a:lnSpc>
                <a:spcPts val="2799"/>
              </a:lnSpc>
              <a:buNone/>
            </a:pPr>
            <a:r>
              <a:rPr lang="en-US" sz="1750" dirty="0">
                <a:solidFill>
                  <a:srgbClr val="15213F"/>
                </a:solidFill>
                <a:latin typeface="Roboto" pitchFamily="34" charset="0"/>
                <a:ea typeface="Roboto" pitchFamily="34" charset="-122"/>
                <a:cs typeface="Roboto" pitchFamily="34" charset="-120"/>
              </a:rPr>
              <a:t>This approach ensures that our users receive highly relevant recommendations, enhancing their experience in discovering similar products of interest.</a:t>
            </a:r>
            <a:endParaRPr lang="en-US" sz="1750" dirty="0"/>
          </a:p>
        </p:txBody>
      </p:sp>
      <p:sp>
        <p:nvSpPr>
          <p:cNvPr id="11" name="Text 8"/>
          <p:cNvSpPr/>
          <p:nvPr/>
        </p:nvSpPr>
        <p:spPr>
          <a:xfrm>
            <a:off x="2393394" y="5872401"/>
            <a:ext cx="10199013" cy="710803"/>
          </a:xfrm>
          <a:prstGeom prst="rect">
            <a:avLst/>
          </a:prstGeom>
          <a:noFill/>
          <a:ln/>
        </p:spPr>
        <p:txBody>
          <a:bodyPr wrap="square" rtlCol="0" anchor="t"/>
          <a:lstStyle/>
          <a:p>
            <a:pPr algn="l" marL="342900" indent="-342900">
              <a:lnSpc>
                <a:spcPts val="2799"/>
              </a:lnSpc>
              <a:buSzPct val="100000"/>
              <a:buChar char="•"/>
            </a:pPr>
            <a:r>
              <a:rPr lang="en-US" sz="1750" b="1" dirty="0">
                <a:solidFill>
                  <a:srgbClr val="15213F"/>
                </a:solidFill>
                <a:latin typeface="Roboto" pitchFamily="34" charset="0"/>
                <a:ea typeface="Roboto" pitchFamily="34" charset="-122"/>
                <a:cs typeface="Roboto" pitchFamily="34" charset="-120"/>
              </a:rPr>
              <a:t>Seamless Discovery: </a:t>
            </a:r>
            <a:pPr algn="l" indent="0" marL="0">
              <a:lnSpc>
                <a:spcPts val="2799"/>
              </a:lnSpc>
              <a:buNone/>
            </a:pPr>
            <a:r>
              <a:rPr lang="en-US" sz="1750" dirty="0">
                <a:solidFill>
                  <a:srgbClr val="15213F"/>
                </a:solidFill>
                <a:latin typeface="Roboto" pitchFamily="34" charset="0"/>
                <a:ea typeface="Roboto" pitchFamily="34" charset="-122"/>
                <a:cs typeface="Roboto" pitchFamily="34" charset="-120"/>
              </a:rPr>
              <a:t>Our aim is to provide users with a seamless and enjoyable experience, making the process of discovering similar products effortless and engaging.</a:t>
            </a:r>
            <a:endParaRPr lang="en-US" sz="1750" dirty="0"/>
          </a:p>
        </p:txBody>
      </p:sp>
      <p:pic>
        <p:nvPicPr>
          <p:cNvPr id="1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BFCFE">
              <a:alpha val="85000"/>
            </a:srgbClr>
          </a:solidFill>
          <a:ln/>
        </p:spPr>
      </p:sp>
      <p:sp>
        <p:nvSpPr>
          <p:cNvPr id="6" name="Text 3"/>
          <p:cNvSpPr/>
          <p:nvPr/>
        </p:nvSpPr>
        <p:spPr>
          <a:xfrm>
            <a:off x="2037993" y="2061329"/>
            <a:ext cx="7048500" cy="694373"/>
          </a:xfrm>
          <a:prstGeom prst="rect">
            <a:avLst/>
          </a:prstGeom>
          <a:noFill/>
          <a:ln/>
        </p:spPr>
        <p:txBody>
          <a:bodyPr wrap="none" rtlCol="0" anchor="t"/>
          <a:lstStyle/>
          <a:p>
            <a:pPr indent="0" marL="0">
              <a:lnSpc>
                <a:spcPts val="5468"/>
              </a:lnSpc>
              <a:buNone/>
            </a:pPr>
            <a:r>
              <a:rPr lang="en-US" sz="4374" b="1" dirty="0">
                <a:solidFill>
                  <a:srgbClr val="476FD6"/>
                </a:solidFill>
                <a:latin typeface="Roboto Slab" pitchFamily="34" charset="0"/>
                <a:ea typeface="Roboto Slab" pitchFamily="34" charset="-122"/>
                <a:cs typeface="Roboto Slab" pitchFamily="34" charset="-120"/>
              </a:rPr>
              <a:t>Displaying Product Details</a:t>
            </a:r>
            <a:endParaRPr lang="en-US" sz="4374" dirty="0"/>
          </a:p>
        </p:txBody>
      </p:sp>
      <p:sp>
        <p:nvSpPr>
          <p:cNvPr id="7" name="Text 4"/>
          <p:cNvSpPr/>
          <p:nvPr/>
        </p:nvSpPr>
        <p:spPr>
          <a:xfrm>
            <a:off x="2037993" y="3088958"/>
            <a:ext cx="4579620" cy="347186"/>
          </a:xfrm>
          <a:prstGeom prst="rect">
            <a:avLst/>
          </a:prstGeom>
          <a:noFill/>
          <a:ln/>
        </p:spPr>
        <p:txBody>
          <a:bodyPr wrap="none" rtlCol="0" anchor="t"/>
          <a:lstStyle/>
          <a:p>
            <a:pPr indent="0" marL="0">
              <a:lnSpc>
                <a:spcPts val="2734"/>
              </a:lnSpc>
              <a:buNone/>
            </a:pPr>
            <a:r>
              <a:rPr lang="en-US" sz="2187" dirty="0">
                <a:solidFill>
                  <a:srgbClr val="476FD6"/>
                </a:solidFill>
                <a:latin typeface="Roboto Slab" pitchFamily="34" charset="0"/>
                <a:ea typeface="Roboto Slab" pitchFamily="34" charset="-122"/>
                <a:cs typeface="Roboto Slab" pitchFamily="34" charset="-120"/>
              </a:rPr>
              <a:t>User-Friendly Product Information</a:t>
            </a:r>
            <a:endParaRPr lang="en-US" sz="2187" dirty="0"/>
          </a:p>
        </p:txBody>
      </p:sp>
      <p:sp>
        <p:nvSpPr>
          <p:cNvPr id="8" name="Text 5"/>
          <p:cNvSpPr/>
          <p:nvPr/>
        </p:nvSpPr>
        <p:spPr>
          <a:xfrm>
            <a:off x="2393394" y="3769400"/>
            <a:ext cx="10199013" cy="355402"/>
          </a:xfrm>
          <a:prstGeom prst="rect">
            <a:avLst/>
          </a:prstGeom>
          <a:noFill/>
          <a:ln/>
        </p:spPr>
        <p:txBody>
          <a:bodyPr wrap="none" rtlCol="0" anchor="t"/>
          <a:lstStyle/>
          <a:p>
            <a:pPr algn="l" marL="342900" indent="-342900">
              <a:lnSpc>
                <a:spcPts val="2799"/>
              </a:lnSpc>
              <a:buSzPct val="100000"/>
              <a:buChar char="•"/>
            </a:pPr>
            <a:r>
              <a:rPr lang="en-US" sz="1750" b="1" dirty="0">
                <a:solidFill>
                  <a:srgbClr val="15213F"/>
                </a:solidFill>
                <a:latin typeface="Roboto" pitchFamily="34" charset="0"/>
                <a:ea typeface="Roboto" pitchFamily="34" charset="-122"/>
                <a:cs typeface="Roboto" pitchFamily="34" charset="-120"/>
              </a:rPr>
              <a:t>Visual Appeal: </a:t>
            </a:r>
            <a:pPr algn="l" indent="0" marL="0">
              <a:lnSpc>
                <a:spcPts val="2799"/>
              </a:lnSpc>
              <a:buNone/>
            </a:pPr>
            <a:r>
              <a:rPr lang="en-US" sz="1750" dirty="0">
                <a:solidFill>
                  <a:srgbClr val="15213F"/>
                </a:solidFill>
                <a:latin typeface="Roboto" pitchFamily="34" charset="0"/>
                <a:ea typeface="Roboto" pitchFamily="34" charset="-122"/>
                <a:cs typeface="Roboto" pitchFamily="34" charset="-120"/>
              </a:rPr>
              <a:t>With a visually appealing HTML/CSS interface, our aim is to create a user-friendly display.</a:t>
            </a:r>
            <a:endParaRPr lang="en-US" sz="1750" dirty="0"/>
          </a:p>
        </p:txBody>
      </p:sp>
      <p:sp>
        <p:nvSpPr>
          <p:cNvPr id="9" name="Text 6"/>
          <p:cNvSpPr/>
          <p:nvPr/>
        </p:nvSpPr>
        <p:spPr>
          <a:xfrm>
            <a:off x="2393394" y="4213622"/>
            <a:ext cx="10199013" cy="710803"/>
          </a:xfrm>
          <a:prstGeom prst="rect">
            <a:avLst/>
          </a:prstGeom>
          <a:noFill/>
          <a:ln/>
        </p:spPr>
        <p:txBody>
          <a:bodyPr wrap="square" rtlCol="0" anchor="t"/>
          <a:lstStyle/>
          <a:p>
            <a:pPr algn="l" marL="342900" indent="-342900">
              <a:lnSpc>
                <a:spcPts val="2799"/>
              </a:lnSpc>
              <a:buSzPct val="100000"/>
              <a:buChar char="•"/>
            </a:pPr>
            <a:r>
              <a:rPr lang="en-US" sz="1750" b="1" dirty="0">
                <a:solidFill>
                  <a:srgbClr val="15213F"/>
                </a:solidFill>
                <a:latin typeface="Roboto" pitchFamily="34" charset="0"/>
                <a:ea typeface="Roboto" pitchFamily="34" charset="-122"/>
                <a:cs typeface="Roboto" pitchFamily="34" charset="-120"/>
              </a:rPr>
              <a:t>Comprehensive Details: </a:t>
            </a:r>
            <a:pPr algn="l" indent="0" marL="0">
              <a:lnSpc>
                <a:spcPts val="2799"/>
              </a:lnSpc>
              <a:buNone/>
            </a:pPr>
            <a:r>
              <a:rPr lang="en-US" sz="1750" dirty="0">
                <a:solidFill>
                  <a:srgbClr val="15213F"/>
                </a:solidFill>
                <a:latin typeface="Roboto" pitchFamily="34" charset="0"/>
                <a:ea typeface="Roboto" pitchFamily="34" charset="-122"/>
                <a:cs typeface="Roboto" pitchFamily="34" charset="-120"/>
              </a:rPr>
              <a:t>The display will showcase not only the product name and description but also other pertinent information. This approach ensures a comprehensive understanding of the item.</a:t>
            </a:r>
            <a:endParaRPr lang="en-US" sz="1750" dirty="0"/>
          </a:p>
        </p:txBody>
      </p:sp>
      <p:sp>
        <p:nvSpPr>
          <p:cNvPr id="10" name="Text 7"/>
          <p:cNvSpPr/>
          <p:nvPr/>
        </p:nvSpPr>
        <p:spPr>
          <a:xfrm>
            <a:off x="2393394" y="5013246"/>
            <a:ext cx="10199013" cy="355402"/>
          </a:xfrm>
          <a:prstGeom prst="rect">
            <a:avLst/>
          </a:prstGeom>
          <a:noFill/>
          <a:ln/>
        </p:spPr>
        <p:txBody>
          <a:bodyPr wrap="none" rtlCol="0" anchor="t"/>
          <a:lstStyle/>
          <a:p>
            <a:pPr algn="l" marL="342900" indent="-342900">
              <a:lnSpc>
                <a:spcPts val="2799"/>
              </a:lnSpc>
              <a:buSzPct val="100000"/>
              <a:buChar char="•"/>
            </a:pPr>
            <a:r>
              <a:rPr lang="en-US" sz="1750" b="1" dirty="0">
                <a:solidFill>
                  <a:srgbClr val="15213F"/>
                </a:solidFill>
                <a:latin typeface="Roboto" pitchFamily="34" charset="0"/>
                <a:ea typeface="Roboto" pitchFamily="34" charset="-122"/>
                <a:cs typeface="Roboto" pitchFamily="34" charset="-120"/>
              </a:rPr>
              <a:t>Clean and Intuitive: </a:t>
            </a:r>
            <a:pPr algn="l" indent="0" marL="0">
              <a:lnSpc>
                <a:spcPts val="2799"/>
              </a:lnSpc>
              <a:buNone/>
            </a:pPr>
            <a:r>
              <a:rPr lang="en-US" sz="1750" dirty="0">
                <a:solidFill>
                  <a:srgbClr val="15213F"/>
                </a:solidFill>
                <a:latin typeface="Roboto" pitchFamily="34" charset="0"/>
                <a:ea typeface="Roboto" pitchFamily="34" charset="-122"/>
                <a:cs typeface="Roboto" pitchFamily="34" charset="-120"/>
              </a:rPr>
              <a:t>Our goal is to design an interface that is clean and intuitive.</a:t>
            </a:r>
            <a:endParaRPr lang="en-US" sz="1750" dirty="0"/>
          </a:p>
        </p:txBody>
      </p:sp>
      <p:sp>
        <p:nvSpPr>
          <p:cNvPr id="11" name="Text 8"/>
          <p:cNvSpPr/>
          <p:nvPr/>
        </p:nvSpPr>
        <p:spPr>
          <a:xfrm>
            <a:off x="2393394" y="5457468"/>
            <a:ext cx="10199013" cy="710803"/>
          </a:xfrm>
          <a:prstGeom prst="rect">
            <a:avLst/>
          </a:prstGeom>
          <a:noFill/>
          <a:ln/>
        </p:spPr>
        <p:txBody>
          <a:bodyPr wrap="square" rtlCol="0" anchor="t"/>
          <a:lstStyle/>
          <a:p>
            <a:pPr algn="l" marL="342900" indent="-342900">
              <a:lnSpc>
                <a:spcPts val="2799"/>
              </a:lnSpc>
              <a:buSzPct val="100000"/>
              <a:buChar char="•"/>
            </a:pPr>
            <a:r>
              <a:rPr lang="en-US" sz="1750" b="1" dirty="0">
                <a:solidFill>
                  <a:srgbClr val="15213F"/>
                </a:solidFill>
                <a:latin typeface="Roboto" pitchFamily="34" charset="0"/>
                <a:ea typeface="Roboto" pitchFamily="34" charset="-122"/>
                <a:cs typeface="Roboto" pitchFamily="34" charset="-120"/>
              </a:rPr>
              <a:t>Enhanced User Experience: </a:t>
            </a:r>
            <a:pPr algn="l" indent="0" marL="0">
              <a:lnSpc>
                <a:spcPts val="2799"/>
              </a:lnSpc>
              <a:buNone/>
            </a:pPr>
            <a:r>
              <a:rPr lang="en-US" sz="1750" dirty="0">
                <a:solidFill>
                  <a:srgbClr val="15213F"/>
                </a:solidFill>
                <a:latin typeface="Roboto" pitchFamily="34" charset="0"/>
                <a:ea typeface="Roboto" pitchFamily="34" charset="-122"/>
                <a:cs typeface="Roboto" pitchFamily="34" charset="-120"/>
              </a:rPr>
              <a:t>This approach collectively enhances the overall user experience, making navigation seamless and information readily accessible to our users.</a:t>
            </a:r>
            <a:endParaRPr lang="en-US" sz="1750" dirty="0"/>
          </a:p>
        </p:txBody>
      </p:sp>
      <p:pic>
        <p:nvPicPr>
          <p:cNvPr id="1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BFCFE">
              <a:alpha val="85000"/>
            </a:srgbClr>
          </a:solidFill>
          <a:ln/>
        </p:spPr>
      </p:sp>
      <p:sp>
        <p:nvSpPr>
          <p:cNvPr id="6" name="Text 3"/>
          <p:cNvSpPr/>
          <p:nvPr/>
        </p:nvSpPr>
        <p:spPr>
          <a:xfrm>
            <a:off x="2037993" y="2683192"/>
            <a:ext cx="6743700" cy="694373"/>
          </a:xfrm>
          <a:prstGeom prst="rect">
            <a:avLst/>
          </a:prstGeom>
          <a:noFill/>
          <a:ln/>
        </p:spPr>
        <p:txBody>
          <a:bodyPr wrap="none" rtlCol="0" anchor="t"/>
          <a:lstStyle/>
          <a:p>
            <a:pPr indent="0" marL="0">
              <a:lnSpc>
                <a:spcPts val="5468"/>
              </a:lnSpc>
              <a:buNone/>
            </a:pPr>
            <a:r>
              <a:rPr lang="en-US" sz="4374" b="1" dirty="0">
                <a:solidFill>
                  <a:srgbClr val="476FD6"/>
                </a:solidFill>
                <a:latin typeface="Roboto Slab" pitchFamily="34" charset="0"/>
                <a:ea typeface="Roboto Slab" pitchFamily="34" charset="-122"/>
                <a:cs typeface="Roboto Slab" pitchFamily="34" charset="-120"/>
              </a:rPr>
              <a:t>Testing and Optimization</a:t>
            </a:r>
            <a:endParaRPr lang="en-US" sz="4374" dirty="0"/>
          </a:p>
        </p:txBody>
      </p:sp>
      <p:sp>
        <p:nvSpPr>
          <p:cNvPr id="7" name="Text 4"/>
          <p:cNvSpPr/>
          <p:nvPr/>
        </p:nvSpPr>
        <p:spPr>
          <a:xfrm>
            <a:off x="2037993" y="3710821"/>
            <a:ext cx="5425440" cy="347186"/>
          </a:xfrm>
          <a:prstGeom prst="rect">
            <a:avLst/>
          </a:prstGeom>
          <a:noFill/>
          <a:ln/>
        </p:spPr>
        <p:txBody>
          <a:bodyPr wrap="none" rtlCol="0" anchor="t"/>
          <a:lstStyle/>
          <a:p>
            <a:pPr indent="0" marL="0">
              <a:lnSpc>
                <a:spcPts val="2734"/>
              </a:lnSpc>
              <a:buNone/>
            </a:pPr>
            <a:r>
              <a:rPr lang="en-US" sz="2187" dirty="0">
                <a:solidFill>
                  <a:srgbClr val="476FD6"/>
                </a:solidFill>
                <a:latin typeface="Roboto Slab" pitchFamily="34" charset="0"/>
                <a:ea typeface="Roboto Slab" pitchFamily="34" charset="-122"/>
                <a:cs typeface="Roboto Slab" pitchFamily="34" charset="-120"/>
              </a:rPr>
              <a:t>Fine-tuning and Enhancing Performance</a:t>
            </a:r>
            <a:endParaRPr lang="en-US" sz="2187" dirty="0"/>
          </a:p>
        </p:txBody>
      </p:sp>
      <p:sp>
        <p:nvSpPr>
          <p:cNvPr id="8" name="Text 5"/>
          <p:cNvSpPr/>
          <p:nvPr/>
        </p:nvSpPr>
        <p:spPr>
          <a:xfrm>
            <a:off x="2393394" y="4391263"/>
            <a:ext cx="10199013" cy="355402"/>
          </a:xfrm>
          <a:prstGeom prst="rect">
            <a:avLst/>
          </a:prstGeom>
          <a:noFill/>
          <a:ln/>
        </p:spPr>
        <p:txBody>
          <a:bodyPr wrap="none" rtlCol="0" anchor="t"/>
          <a:lstStyle/>
          <a:p>
            <a:pPr algn="l" marL="342900" indent="-342900">
              <a:lnSpc>
                <a:spcPts val="2799"/>
              </a:lnSpc>
              <a:buSzPct val="100000"/>
              <a:buChar char="•"/>
            </a:pPr>
            <a:r>
              <a:rPr lang="en-US" sz="1750" b="1" dirty="0">
                <a:solidFill>
                  <a:srgbClr val="15213F"/>
                </a:solidFill>
                <a:latin typeface="Roboto" pitchFamily="34" charset="0"/>
                <a:ea typeface="Roboto" pitchFamily="34" charset="-122"/>
                <a:cs typeface="Roboto" pitchFamily="34" charset="-120"/>
              </a:rPr>
              <a:t>Testing: </a:t>
            </a:r>
            <a:pPr algn="l" indent="0" marL="0">
              <a:lnSpc>
                <a:spcPts val="2799"/>
              </a:lnSpc>
              <a:buNone/>
            </a:pPr>
            <a:r>
              <a:rPr lang="en-US" sz="1750" dirty="0">
                <a:solidFill>
                  <a:srgbClr val="15213F"/>
                </a:solidFill>
                <a:latin typeface="Roboto" pitchFamily="34" charset="0"/>
                <a:ea typeface="Roboto" pitchFamily="34" charset="-122"/>
                <a:cs typeface="Roboto" pitchFamily="34" charset="-120"/>
              </a:rPr>
              <a:t>To deliver a high-performance AI application, testing is an indispensable step.</a:t>
            </a:r>
            <a:endParaRPr lang="en-US" sz="1750" dirty="0"/>
          </a:p>
        </p:txBody>
      </p:sp>
      <p:sp>
        <p:nvSpPr>
          <p:cNvPr id="9" name="Text 6"/>
          <p:cNvSpPr/>
          <p:nvPr/>
        </p:nvSpPr>
        <p:spPr>
          <a:xfrm>
            <a:off x="2393394" y="4835485"/>
            <a:ext cx="10199013" cy="710803"/>
          </a:xfrm>
          <a:prstGeom prst="rect">
            <a:avLst/>
          </a:prstGeom>
          <a:noFill/>
          <a:ln/>
        </p:spPr>
        <p:txBody>
          <a:bodyPr wrap="square" rtlCol="0" anchor="t"/>
          <a:lstStyle/>
          <a:p>
            <a:pPr algn="l" marL="342900" indent="-342900">
              <a:lnSpc>
                <a:spcPts val="2799"/>
              </a:lnSpc>
              <a:buSzPct val="100000"/>
              <a:buChar char="•"/>
            </a:pPr>
            <a:r>
              <a:rPr lang="en-US" sz="1750" b="1" dirty="0">
                <a:solidFill>
                  <a:srgbClr val="15213F"/>
                </a:solidFill>
                <a:latin typeface="Roboto" pitchFamily="34" charset="0"/>
                <a:ea typeface="Roboto" pitchFamily="34" charset="-122"/>
                <a:cs typeface="Roboto" pitchFamily="34" charset="-120"/>
              </a:rPr>
              <a:t>Performance Enhancement: </a:t>
            </a:r>
            <a:pPr algn="l" indent="0" marL="0">
              <a:lnSpc>
                <a:spcPts val="2799"/>
              </a:lnSpc>
              <a:buNone/>
            </a:pPr>
            <a:r>
              <a:rPr lang="en-US" sz="1750" dirty="0">
                <a:solidFill>
                  <a:srgbClr val="15213F"/>
                </a:solidFill>
                <a:latin typeface="Roboto" pitchFamily="34" charset="0"/>
                <a:ea typeface="Roboto" pitchFamily="34" charset="-122"/>
                <a:cs typeface="Roboto" pitchFamily="34" charset="-120"/>
              </a:rPr>
              <a:t>Our commitment is to ensure that our AI application performs optimally, delivering accurate and reliable results across a diverse range of product categories.</a:t>
            </a:r>
            <a:endParaRPr lang="en-US" sz="1750" dirty="0"/>
          </a:p>
        </p:txBody>
      </p:sp>
      <p:pic>
        <p:nvPicPr>
          <p:cNvPr id="1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BFCFE">
              <a:alpha val="85000"/>
            </a:srgbClr>
          </a:solidFill>
          <a:ln/>
        </p:spPr>
      </p:sp>
      <p:sp>
        <p:nvSpPr>
          <p:cNvPr id="6" name="Text 3"/>
          <p:cNvSpPr/>
          <p:nvPr/>
        </p:nvSpPr>
        <p:spPr>
          <a:xfrm>
            <a:off x="2037993" y="2712482"/>
            <a:ext cx="4443889" cy="694373"/>
          </a:xfrm>
          <a:prstGeom prst="rect">
            <a:avLst/>
          </a:prstGeom>
          <a:noFill/>
          <a:ln/>
        </p:spPr>
        <p:txBody>
          <a:bodyPr wrap="none" rtlCol="0" anchor="t"/>
          <a:lstStyle/>
          <a:p>
            <a:pPr indent="0" marL="0">
              <a:lnSpc>
                <a:spcPts val="5468"/>
              </a:lnSpc>
              <a:buNone/>
            </a:pPr>
            <a:r>
              <a:rPr lang="en-US" sz="4374" b="1" dirty="0">
                <a:solidFill>
                  <a:srgbClr val="476FD6"/>
                </a:solidFill>
                <a:latin typeface="Roboto Slab" pitchFamily="34" charset="0"/>
                <a:ea typeface="Roboto Slab" pitchFamily="34" charset="-122"/>
                <a:cs typeface="Roboto Slab" pitchFamily="34" charset="-120"/>
              </a:rPr>
              <a:t>Conclusion</a:t>
            </a:r>
            <a:endParaRPr lang="en-US" sz="4374" dirty="0"/>
          </a:p>
        </p:txBody>
      </p:sp>
      <p:sp>
        <p:nvSpPr>
          <p:cNvPr id="7" name="Text 4"/>
          <p:cNvSpPr/>
          <p:nvPr/>
        </p:nvSpPr>
        <p:spPr>
          <a:xfrm>
            <a:off x="2037993" y="3740110"/>
            <a:ext cx="10554414" cy="1777008"/>
          </a:xfrm>
          <a:prstGeom prst="rect">
            <a:avLst/>
          </a:prstGeom>
          <a:noFill/>
          <a:ln/>
        </p:spPr>
        <p:txBody>
          <a:bodyPr wrap="square" rtlCol="0" anchor="t"/>
          <a:lstStyle/>
          <a:p>
            <a:pPr indent="0" marL="0">
              <a:lnSpc>
                <a:spcPts val="2799"/>
              </a:lnSpc>
              <a:buNone/>
            </a:pPr>
            <a:r>
              <a:rPr lang="en-US" sz="1750" dirty="0">
                <a:solidFill>
                  <a:srgbClr val="15213F"/>
                </a:solidFill>
                <a:latin typeface="Roboto" pitchFamily="34" charset="0"/>
                <a:ea typeface="Roboto" pitchFamily="34" charset="-122"/>
                <a:cs typeface="Roboto" pitchFamily="34" charset="-120"/>
              </a:rPr>
              <a:t>In conclusion, we have successfully developed an AI-powered product recognition system for our e-commerce company. By leveraging the power of AI and image recognition, we are able to provide our users with detailed product information and valuable recommendations, enhancing their overall shopping experience. This technology opens doors to endless possibilities in the world of e-commerce and showcases the potential of AI-driven solutions in transforming customer experiences.</a:t>
            </a:r>
            <a:endParaRPr lang="en-US" sz="1750"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BFCFE">
              <a:alpha val="85000"/>
            </a:srgbClr>
          </a:solidFill>
          <a:ln/>
        </p:spPr>
      </p:sp>
      <p:sp>
        <p:nvSpPr>
          <p:cNvPr id="6" name="Text 3"/>
          <p:cNvSpPr/>
          <p:nvPr/>
        </p:nvSpPr>
        <p:spPr>
          <a:xfrm>
            <a:off x="5093256" y="3767614"/>
            <a:ext cx="4443889" cy="694373"/>
          </a:xfrm>
          <a:prstGeom prst="rect">
            <a:avLst/>
          </a:prstGeom>
          <a:noFill/>
          <a:ln/>
        </p:spPr>
        <p:txBody>
          <a:bodyPr wrap="none" rtlCol="0" anchor="t"/>
          <a:lstStyle/>
          <a:p>
            <a:pPr algn="ctr" indent="0" marL="0">
              <a:lnSpc>
                <a:spcPts val="5468"/>
              </a:lnSpc>
              <a:buNone/>
            </a:pPr>
            <a:r>
              <a:rPr lang="en-US" sz="4374" b="1" dirty="0">
                <a:solidFill>
                  <a:srgbClr val="476FD6"/>
                </a:solidFill>
                <a:latin typeface="Roboto Slab" pitchFamily="34" charset="0"/>
                <a:ea typeface="Roboto Slab" pitchFamily="34" charset="-122"/>
                <a:cs typeface="Roboto Slab" pitchFamily="34" charset="-120"/>
              </a:rPr>
              <a:t>Any Questions?</a:t>
            </a:r>
            <a:endParaRPr lang="en-US" sz="4374"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BFCFE">
              <a:alpha val="85000"/>
            </a:srgbClr>
          </a:solidFill>
          <a:ln/>
        </p:spPr>
      </p:sp>
      <p:sp>
        <p:nvSpPr>
          <p:cNvPr id="6" name="Text 3"/>
          <p:cNvSpPr/>
          <p:nvPr/>
        </p:nvSpPr>
        <p:spPr>
          <a:xfrm>
            <a:off x="5093256" y="3767614"/>
            <a:ext cx="4443889" cy="694373"/>
          </a:xfrm>
          <a:prstGeom prst="rect">
            <a:avLst/>
          </a:prstGeom>
          <a:noFill/>
          <a:ln/>
        </p:spPr>
        <p:txBody>
          <a:bodyPr wrap="none" rtlCol="0" anchor="t"/>
          <a:lstStyle/>
          <a:p>
            <a:pPr algn="ctr" indent="0" marL="0">
              <a:lnSpc>
                <a:spcPts val="5468"/>
              </a:lnSpc>
              <a:buNone/>
            </a:pPr>
            <a:r>
              <a:rPr lang="en-US" sz="4374" b="1" dirty="0">
                <a:solidFill>
                  <a:srgbClr val="476FD6"/>
                </a:solidFill>
                <a:latin typeface="Roboto Slab" pitchFamily="34" charset="0"/>
                <a:ea typeface="Roboto Slab" pitchFamily="34" charset="-122"/>
                <a:cs typeface="Roboto Slab" pitchFamily="34" charset="-120"/>
              </a:rPr>
              <a:t>Thank you!</a:t>
            </a:r>
            <a:endParaRPr lang="en-US" sz="4374"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2877383"/>
            <a:ext cx="5547360" cy="694373"/>
          </a:xfrm>
          <a:prstGeom prst="rect">
            <a:avLst/>
          </a:prstGeom>
          <a:noFill/>
          <a:ln/>
        </p:spPr>
        <p:txBody>
          <a:bodyPr wrap="none" rtlCol="0" anchor="t"/>
          <a:lstStyle/>
          <a:p>
            <a:pPr indent="0" marL="0">
              <a:lnSpc>
                <a:spcPts val="5468"/>
              </a:lnSpc>
              <a:buNone/>
            </a:pPr>
            <a:r>
              <a:rPr lang="en-US" sz="4374" b="1" dirty="0">
                <a:solidFill>
                  <a:srgbClr val="476FD6"/>
                </a:solidFill>
                <a:latin typeface="Roboto Slab" pitchFamily="34" charset="0"/>
                <a:ea typeface="Roboto Slab" pitchFamily="34" charset="-122"/>
                <a:cs typeface="Roboto Slab" pitchFamily="34" charset="-120"/>
              </a:rPr>
              <a:t>Kareem Ahmed Reda</a:t>
            </a:r>
            <a:endParaRPr lang="en-US" sz="4374" dirty="0"/>
          </a:p>
        </p:txBody>
      </p:sp>
      <p:sp>
        <p:nvSpPr>
          <p:cNvPr id="6" name="Text 3"/>
          <p:cNvSpPr/>
          <p:nvPr/>
        </p:nvSpPr>
        <p:spPr>
          <a:xfrm>
            <a:off x="6319599" y="3905012"/>
            <a:ext cx="7477601" cy="355402"/>
          </a:xfrm>
          <a:prstGeom prst="rect">
            <a:avLst/>
          </a:prstGeom>
          <a:noFill/>
          <a:ln/>
        </p:spPr>
        <p:txBody>
          <a:bodyPr wrap="none" rtlCol="0" anchor="t"/>
          <a:lstStyle/>
          <a:p>
            <a:pPr indent="0" marL="0">
              <a:lnSpc>
                <a:spcPts val="2799"/>
              </a:lnSpc>
              <a:buNone/>
            </a:pPr>
            <a:r>
              <a:rPr lang="en-US" sz="1750" b="1" dirty="0">
                <a:solidFill>
                  <a:srgbClr val="15213F"/>
                </a:solidFill>
                <a:latin typeface="Roboto" pitchFamily="34" charset="0"/>
                <a:ea typeface="Roboto" pitchFamily="34" charset="-122"/>
                <a:cs typeface="Roboto" pitchFamily="34" charset="-120"/>
              </a:rPr>
              <a:t>Artificial Intelligence Engineer</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6319599" y="4510326"/>
            <a:ext cx="7477601" cy="841891"/>
          </a:xfrm>
          <a:prstGeom prst="rect">
            <a:avLst/>
          </a:prstGeom>
        </p:spPr>
      </p:pic>
      <p:pic>
        <p:nvPicPr>
          <p:cNvPr id="8" name="Image 2"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BFCFE">
              <a:alpha val="85000"/>
            </a:srgbClr>
          </a:solidFill>
          <a:ln/>
        </p:spPr>
      </p:sp>
      <p:sp>
        <p:nvSpPr>
          <p:cNvPr id="6" name="Text 3"/>
          <p:cNvSpPr/>
          <p:nvPr/>
        </p:nvSpPr>
        <p:spPr>
          <a:xfrm>
            <a:off x="2037993" y="2143363"/>
            <a:ext cx="4443889" cy="694373"/>
          </a:xfrm>
          <a:prstGeom prst="rect">
            <a:avLst/>
          </a:prstGeom>
          <a:noFill/>
          <a:ln/>
        </p:spPr>
        <p:txBody>
          <a:bodyPr wrap="none" rtlCol="0" anchor="t"/>
          <a:lstStyle/>
          <a:p>
            <a:pPr indent="0" marL="0">
              <a:lnSpc>
                <a:spcPts val="5468"/>
              </a:lnSpc>
              <a:buNone/>
            </a:pPr>
            <a:r>
              <a:rPr lang="en-US" sz="4374" b="1" dirty="0">
                <a:solidFill>
                  <a:srgbClr val="476FD6"/>
                </a:solidFill>
                <a:latin typeface="Roboto Slab" pitchFamily="34" charset="0"/>
                <a:ea typeface="Roboto Slab" pitchFamily="34" charset="-122"/>
                <a:cs typeface="Roboto Slab" pitchFamily="34" charset="-120"/>
              </a:rPr>
              <a:t>Agenda</a:t>
            </a:r>
            <a:endParaRPr lang="en-US" sz="4374" dirty="0"/>
          </a:p>
        </p:txBody>
      </p:sp>
      <p:sp>
        <p:nvSpPr>
          <p:cNvPr id="7" name="Text 4"/>
          <p:cNvSpPr/>
          <p:nvPr/>
        </p:nvSpPr>
        <p:spPr>
          <a:xfrm>
            <a:off x="2393394" y="3420904"/>
            <a:ext cx="4650819"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Introduction</a:t>
            </a:r>
            <a:endParaRPr lang="en-US" sz="1750" dirty="0"/>
          </a:p>
        </p:txBody>
      </p:sp>
      <p:sp>
        <p:nvSpPr>
          <p:cNvPr id="8" name="Text 5"/>
          <p:cNvSpPr/>
          <p:nvPr/>
        </p:nvSpPr>
        <p:spPr>
          <a:xfrm>
            <a:off x="2393394" y="3865126"/>
            <a:ext cx="4650819"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Project Overview</a:t>
            </a:r>
            <a:endParaRPr lang="en-US" sz="1750" dirty="0"/>
          </a:p>
        </p:txBody>
      </p:sp>
      <p:sp>
        <p:nvSpPr>
          <p:cNvPr id="9" name="Text 6"/>
          <p:cNvSpPr/>
          <p:nvPr/>
        </p:nvSpPr>
        <p:spPr>
          <a:xfrm>
            <a:off x="2393394" y="4309348"/>
            <a:ext cx="4650819"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Tools and Technologies</a:t>
            </a:r>
            <a:endParaRPr lang="en-US" sz="1750" dirty="0"/>
          </a:p>
        </p:txBody>
      </p:sp>
      <p:sp>
        <p:nvSpPr>
          <p:cNvPr id="10" name="Text 7"/>
          <p:cNvSpPr/>
          <p:nvPr/>
        </p:nvSpPr>
        <p:spPr>
          <a:xfrm>
            <a:off x="2393394" y="4753570"/>
            <a:ext cx="4650819"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Project Overflow</a:t>
            </a:r>
            <a:endParaRPr lang="en-US" sz="1750" dirty="0"/>
          </a:p>
        </p:txBody>
      </p:sp>
      <p:sp>
        <p:nvSpPr>
          <p:cNvPr id="11" name="Text 8"/>
          <p:cNvSpPr/>
          <p:nvPr/>
        </p:nvSpPr>
        <p:spPr>
          <a:xfrm>
            <a:off x="2393394" y="5197793"/>
            <a:ext cx="4650819"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Dataset Collection</a:t>
            </a:r>
            <a:endParaRPr lang="en-US" sz="1750" dirty="0"/>
          </a:p>
        </p:txBody>
      </p:sp>
      <p:sp>
        <p:nvSpPr>
          <p:cNvPr id="12" name="Text 9"/>
          <p:cNvSpPr/>
          <p:nvPr/>
        </p:nvSpPr>
        <p:spPr>
          <a:xfrm>
            <a:off x="2393394" y="5642015"/>
            <a:ext cx="4650819"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Model Training </a:t>
            </a:r>
            <a:endParaRPr lang="en-US" sz="1750" dirty="0"/>
          </a:p>
        </p:txBody>
      </p:sp>
      <p:sp>
        <p:nvSpPr>
          <p:cNvPr id="13" name="Text 10"/>
          <p:cNvSpPr/>
          <p:nvPr/>
        </p:nvSpPr>
        <p:spPr>
          <a:xfrm>
            <a:off x="7949208" y="3420904"/>
            <a:ext cx="4650819"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Similarity Metrices</a:t>
            </a:r>
            <a:endParaRPr lang="en-US" sz="1750" dirty="0"/>
          </a:p>
        </p:txBody>
      </p:sp>
      <p:sp>
        <p:nvSpPr>
          <p:cNvPr id="14" name="Text 11"/>
          <p:cNvSpPr/>
          <p:nvPr/>
        </p:nvSpPr>
        <p:spPr>
          <a:xfrm>
            <a:off x="7949208" y="3865126"/>
            <a:ext cx="4650819"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Image Processing</a:t>
            </a:r>
            <a:endParaRPr lang="en-US" sz="1750" dirty="0"/>
          </a:p>
        </p:txBody>
      </p:sp>
      <p:sp>
        <p:nvSpPr>
          <p:cNvPr id="15" name="Text 12"/>
          <p:cNvSpPr/>
          <p:nvPr/>
        </p:nvSpPr>
        <p:spPr>
          <a:xfrm>
            <a:off x="7949208" y="4309348"/>
            <a:ext cx="4650819"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Displaying Product Details</a:t>
            </a:r>
            <a:endParaRPr lang="en-US" sz="1750" dirty="0"/>
          </a:p>
        </p:txBody>
      </p:sp>
      <p:sp>
        <p:nvSpPr>
          <p:cNvPr id="16" name="Text 13"/>
          <p:cNvSpPr/>
          <p:nvPr/>
        </p:nvSpPr>
        <p:spPr>
          <a:xfrm>
            <a:off x="7949208" y="4753570"/>
            <a:ext cx="4650819"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Similar Product Recommendations</a:t>
            </a:r>
            <a:endParaRPr lang="en-US" sz="1750" dirty="0"/>
          </a:p>
        </p:txBody>
      </p:sp>
      <p:sp>
        <p:nvSpPr>
          <p:cNvPr id="17" name="Text 14"/>
          <p:cNvSpPr/>
          <p:nvPr/>
        </p:nvSpPr>
        <p:spPr>
          <a:xfrm>
            <a:off x="7949208" y="5197793"/>
            <a:ext cx="4650819"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Testing </a:t>
            </a:r>
            <a:endParaRPr lang="en-US" sz="1750" dirty="0"/>
          </a:p>
        </p:txBody>
      </p:sp>
      <p:sp>
        <p:nvSpPr>
          <p:cNvPr id="18" name="Text 15"/>
          <p:cNvSpPr/>
          <p:nvPr/>
        </p:nvSpPr>
        <p:spPr>
          <a:xfrm>
            <a:off x="7949208" y="5642015"/>
            <a:ext cx="4650819"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Conclusion</a:t>
            </a:r>
            <a:endParaRPr lang="en-US" sz="1750" dirty="0"/>
          </a:p>
        </p:txBody>
      </p:sp>
      <p:pic>
        <p:nvPicPr>
          <p:cNvPr id="1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BFCFE">
              <a:alpha val="85000"/>
            </a:srgbClr>
          </a:solidFill>
          <a:ln/>
        </p:spPr>
      </p:sp>
      <p:sp>
        <p:nvSpPr>
          <p:cNvPr id="6" name="Text 3"/>
          <p:cNvSpPr/>
          <p:nvPr/>
        </p:nvSpPr>
        <p:spPr>
          <a:xfrm>
            <a:off x="2037993" y="2845713"/>
            <a:ext cx="4443889" cy="694373"/>
          </a:xfrm>
          <a:prstGeom prst="rect">
            <a:avLst/>
          </a:prstGeom>
          <a:noFill/>
          <a:ln/>
        </p:spPr>
        <p:txBody>
          <a:bodyPr wrap="none" rtlCol="0" anchor="t"/>
          <a:lstStyle/>
          <a:p>
            <a:pPr indent="0" marL="0">
              <a:lnSpc>
                <a:spcPts val="5468"/>
              </a:lnSpc>
              <a:buNone/>
            </a:pPr>
            <a:r>
              <a:rPr lang="en-US" sz="4374" b="1" dirty="0">
                <a:solidFill>
                  <a:srgbClr val="476FD6"/>
                </a:solidFill>
                <a:latin typeface="Roboto Slab" pitchFamily="34" charset="0"/>
                <a:ea typeface="Roboto Slab" pitchFamily="34" charset="-122"/>
                <a:cs typeface="Roboto Slab" pitchFamily="34" charset="-120"/>
              </a:rPr>
              <a:t>Introduction</a:t>
            </a:r>
            <a:endParaRPr lang="en-US" sz="4374" dirty="0"/>
          </a:p>
        </p:txBody>
      </p:sp>
      <p:sp>
        <p:nvSpPr>
          <p:cNvPr id="7" name="Text 4"/>
          <p:cNvSpPr/>
          <p:nvPr/>
        </p:nvSpPr>
        <p:spPr>
          <a:xfrm>
            <a:off x="2393394" y="3873341"/>
            <a:ext cx="10199013"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Enhancing Customer Experience with AI in E-commerce</a:t>
            </a:r>
            <a:endParaRPr lang="en-US" sz="1750" dirty="0"/>
          </a:p>
        </p:txBody>
      </p:sp>
      <p:sp>
        <p:nvSpPr>
          <p:cNvPr id="8" name="Text 5"/>
          <p:cNvSpPr/>
          <p:nvPr/>
        </p:nvSpPr>
        <p:spPr>
          <a:xfrm>
            <a:off x="2393394" y="4317563"/>
            <a:ext cx="10199013" cy="1066205"/>
          </a:xfrm>
          <a:prstGeom prst="rect">
            <a:avLst/>
          </a:prstGeom>
          <a:noFill/>
          <a:ln/>
        </p:spPr>
        <p:txBody>
          <a:bodyPr wrap="square" rtlCol="0" anchor="t"/>
          <a:lstStyle/>
          <a:p>
            <a:pPr algn="l" marL="342900" indent="-342900">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Brief overview: Today, we'll explore how to create an AI application using Python for an e-commerce company. The goal is to enable users to get detailed product information and discover similar items through image recognition.</a:t>
            </a:r>
            <a:endParaRPr lang="en-US" sz="1750" dirty="0"/>
          </a:p>
        </p:txBody>
      </p:sp>
      <p:pic>
        <p:nvPicPr>
          <p:cNvPr id="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BFCFE">
              <a:alpha val="85000"/>
            </a:srgbClr>
          </a:solidFill>
          <a:ln/>
        </p:spPr>
      </p:sp>
      <p:sp>
        <p:nvSpPr>
          <p:cNvPr id="6" name="Text 3"/>
          <p:cNvSpPr/>
          <p:nvPr/>
        </p:nvSpPr>
        <p:spPr>
          <a:xfrm>
            <a:off x="2037993" y="1307306"/>
            <a:ext cx="4549140" cy="694373"/>
          </a:xfrm>
          <a:prstGeom prst="rect">
            <a:avLst/>
          </a:prstGeom>
          <a:noFill/>
          <a:ln/>
        </p:spPr>
        <p:txBody>
          <a:bodyPr wrap="none" rtlCol="0" anchor="t"/>
          <a:lstStyle/>
          <a:p>
            <a:pPr indent="0" marL="0">
              <a:lnSpc>
                <a:spcPts val="5468"/>
              </a:lnSpc>
              <a:buNone/>
            </a:pPr>
            <a:r>
              <a:rPr lang="en-US" sz="4374" b="1" dirty="0">
                <a:solidFill>
                  <a:srgbClr val="476FD6"/>
                </a:solidFill>
                <a:latin typeface="Roboto Slab" pitchFamily="34" charset="0"/>
                <a:ea typeface="Roboto Slab" pitchFamily="34" charset="-122"/>
                <a:cs typeface="Roboto Slab" pitchFamily="34" charset="-120"/>
              </a:rPr>
              <a:t>Project Overview</a:t>
            </a:r>
            <a:endParaRPr lang="en-US" sz="4374" dirty="0"/>
          </a:p>
        </p:txBody>
      </p:sp>
      <p:sp>
        <p:nvSpPr>
          <p:cNvPr id="7" name="Shape 4"/>
          <p:cNvSpPr/>
          <p:nvPr/>
        </p:nvSpPr>
        <p:spPr>
          <a:xfrm>
            <a:off x="2037993" y="2334935"/>
            <a:ext cx="10554414" cy="2079903"/>
          </a:xfrm>
          <a:prstGeom prst="roundRect">
            <a:avLst>
              <a:gd name="adj" fmla="val 6410"/>
            </a:avLst>
          </a:prstGeom>
          <a:solidFill>
            <a:srgbClr val="E7EDF9"/>
          </a:solidFill>
          <a:ln/>
        </p:spPr>
      </p:sp>
      <p:sp>
        <p:nvSpPr>
          <p:cNvPr id="8" name="Text 5"/>
          <p:cNvSpPr/>
          <p:nvPr/>
        </p:nvSpPr>
        <p:spPr>
          <a:xfrm>
            <a:off x="2260163" y="2557105"/>
            <a:ext cx="2221944" cy="347186"/>
          </a:xfrm>
          <a:prstGeom prst="rect">
            <a:avLst/>
          </a:prstGeom>
          <a:noFill/>
          <a:ln/>
        </p:spPr>
        <p:txBody>
          <a:bodyPr wrap="none" rtlCol="0" anchor="t"/>
          <a:lstStyle/>
          <a:p>
            <a:pPr indent="0" marL="0">
              <a:lnSpc>
                <a:spcPts val="2734"/>
              </a:lnSpc>
              <a:buNone/>
            </a:pPr>
            <a:r>
              <a:rPr lang="en-US" sz="2187" dirty="0">
                <a:solidFill>
                  <a:srgbClr val="476FD6"/>
                </a:solidFill>
                <a:latin typeface="Roboto Slab" pitchFamily="34" charset="0"/>
                <a:ea typeface="Roboto Slab" pitchFamily="34" charset="-122"/>
                <a:cs typeface="Roboto Slab" pitchFamily="34" charset="-120"/>
              </a:rPr>
              <a:t>Project Scope</a:t>
            </a:r>
            <a:endParaRPr lang="en-US" sz="2187" dirty="0"/>
          </a:p>
        </p:txBody>
      </p:sp>
      <p:sp>
        <p:nvSpPr>
          <p:cNvPr id="9" name="Text 6"/>
          <p:cNvSpPr/>
          <p:nvPr/>
        </p:nvSpPr>
        <p:spPr>
          <a:xfrm>
            <a:off x="2260163" y="3126462"/>
            <a:ext cx="10110073" cy="1066205"/>
          </a:xfrm>
          <a:prstGeom prst="rect">
            <a:avLst/>
          </a:prstGeom>
          <a:noFill/>
          <a:ln/>
        </p:spPr>
        <p:txBody>
          <a:bodyPr wrap="square" rtlCol="0" anchor="t"/>
          <a:lstStyle/>
          <a:p>
            <a:pPr indent="0" marL="0">
              <a:lnSpc>
                <a:spcPts val="2799"/>
              </a:lnSpc>
              <a:buNone/>
            </a:pPr>
            <a:r>
              <a:rPr lang="en-US" sz="1750" dirty="0">
                <a:solidFill>
                  <a:srgbClr val="15213F"/>
                </a:solidFill>
                <a:latin typeface="Roboto" pitchFamily="34" charset="0"/>
                <a:ea typeface="Roboto" pitchFamily="34" charset="-122"/>
                <a:cs typeface="Roboto" pitchFamily="34" charset="-120"/>
              </a:rPr>
              <a:t>Our objective is to develop an AI application that can extract valuable information from images, such as product details and descriptions. Additionally, we will provide users with relevant recommendations for similar products based on the recognized category.</a:t>
            </a:r>
            <a:endParaRPr lang="en-US" sz="1750" dirty="0"/>
          </a:p>
        </p:txBody>
      </p:sp>
      <p:sp>
        <p:nvSpPr>
          <p:cNvPr id="10" name="Shape 7"/>
          <p:cNvSpPr/>
          <p:nvPr/>
        </p:nvSpPr>
        <p:spPr>
          <a:xfrm>
            <a:off x="2037993" y="4637008"/>
            <a:ext cx="10554414" cy="2285286"/>
          </a:xfrm>
          <a:prstGeom prst="roundRect">
            <a:avLst>
              <a:gd name="adj" fmla="val 5834"/>
            </a:avLst>
          </a:prstGeom>
          <a:solidFill>
            <a:srgbClr val="E7EDF9"/>
          </a:solidFill>
          <a:ln/>
        </p:spPr>
      </p:sp>
      <p:sp>
        <p:nvSpPr>
          <p:cNvPr id="11" name="Text 8"/>
          <p:cNvSpPr/>
          <p:nvPr/>
        </p:nvSpPr>
        <p:spPr>
          <a:xfrm>
            <a:off x="2260163" y="4859179"/>
            <a:ext cx="2221944" cy="347186"/>
          </a:xfrm>
          <a:prstGeom prst="rect">
            <a:avLst/>
          </a:prstGeom>
          <a:noFill/>
          <a:ln/>
        </p:spPr>
        <p:txBody>
          <a:bodyPr wrap="none" rtlCol="0" anchor="t"/>
          <a:lstStyle/>
          <a:p>
            <a:pPr indent="0" marL="0">
              <a:lnSpc>
                <a:spcPts val="2734"/>
              </a:lnSpc>
              <a:buNone/>
            </a:pPr>
            <a:r>
              <a:rPr lang="en-US" sz="2187" dirty="0">
                <a:solidFill>
                  <a:srgbClr val="476FD6"/>
                </a:solidFill>
                <a:latin typeface="Roboto Slab" pitchFamily="34" charset="0"/>
                <a:ea typeface="Roboto Slab" pitchFamily="34" charset="-122"/>
                <a:cs typeface="Roboto Slab" pitchFamily="34" charset="-120"/>
              </a:rPr>
              <a:t>Key Features</a:t>
            </a:r>
            <a:endParaRPr lang="en-US" sz="2187" dirty="0"/>
          </a:p>
        </p:txBody>
      </p:sp>
      <p:sp>
        <p:nvSpPr>
          <p:cNvPr id="12" name="Text 9"/>
          <p:cNvSpPr/>
          <p:nvPr/>
        </p:nvSpPr>
        <p:spPr>
          <a:xfrm>
            <a:off x="2615565" y="5456277"/>
            <a:ext cx="9754672"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Image recognition for accurate product identification.</a:t>
            </a:r>
            <a:endParaRPr lang="en-US" sz="1750" dirty="0"/>
          </a:p>
        </p:txBody>
      </p:sp>
      <p:sp>
        <p:nvSpPr>
          <p:cNvPr id="13" name="Text 10"/>
          <p:cNvSpPr/>
          <p:nvPr/>
        </p:nvSpPr>
        <p:spPr>
          <a:xfrm>
            <a:off x="2615565" y="5900499"/>
            <a:ext cx="9754672"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Displaying comprehensive product details and descriptions.</a:t>
            </a:r>
            <a:endParaRPr lang="en-US" sz="1750" dirty="0"/>
          </a:p>
        </p:txBody>
      </p:sp>
      <p:sp>
        <p:nvSpPr>
          <p:cNvPr id="14" name="Text 11"/>
          <p:cNvSpPr/>
          <p:nvPr/>
        </p:nvSpPr>
        <p:spPr>
          <a:xfrm>
            <a:off x="2615565" y="6344722"/>
            <a:ext cx="9754672"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Recommending similar products based on the recognized category.</a:t>
            </a:r>
            <a:endParaRPr lang="en-US" sz="1750" dirty="0"/>
          </a:p>
        </p:txBody>
      </p:sp>
      <p:pic>
        <p:nvPicPr>
          <p:cNvPr id="1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BFCFE">
              <a:alpha val="85000"/>
            </a:srgbClr>
          </a:solidFill>
          <a:ln/>
        </p:spPr>
      </p:sp>
      <p:sp>
        <p:nvSpPr>
          <p:cNvPr id="6" name="Text 3"/>
          <p:cNvSpPr/>
          <p:nvPr/>
        </p:nvSpPr>
        <p:spPr>
          <a:xfrm>
            <a:off x="2037993" y="2401491"/>
            <a:ext cx="6210300" cy="694373"/>
          </a:xfrm>
          <a:prstGeom prst="rect">
            <a:avLst/>
          </a:prstGeom>
          <a:noFill/>
          <a:ln/>
        </p:spPr>
        <p:txBody>
          <a:bodyPr wrap="none" rtlCol="0" anchor="t"/>
          <a:lstStyle/>
          <a:p>
            <a:pPr indent="0" marL="0">
              <a:lnSpc>
                <a:spcPts val="5468"/>
              </a:lnSpc>
              <a:buNone/>
            </a:pPr>
            <a:r>
              <a:rPr lang="en-US" sz="4374" b="1" dirty="0">
                <a:solidFill>
                  <a:srgbClr val="476FD6"/>
                </a:solidFill>
                <a:latin typeface="Roboto Slab" pitchFamily="34" charset="0"/>
                <a:ea typeface="Roboto Slab" pitchFamily="34" charset="-122"/>
                <a:cs typeface="Roboto Slab" pitchFamily="34" charset="-120"/>
              </a:rPr>
              <a:t>Tools and Technologies</a:t>
            </a:r>
            <a:endParaRPr lang="en-US" sz="4374" dirty="0"/>
          </a:p>
        </p:txBody>
      </p:sp>
      <p:sp>
        <p:nvSpPr>
          <p:cNvPr id="7" name="Text 4"/>
          <p:cNvSpPr/>
          <p:nvPr/>
        </p:nvSpPr>
        <p:spPr>
          <a:xfrm>
            <a:off x="2393394" y="3429119"/>
            <a:ext cx="10199013"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Python: Our primary programming language for this project.</a:t>
            </a:r>
            <a:endParaRPr lang="en-US" sz="1750" dirty="0"/>
          </a:p>
        </p:txBody>
      </p:sp>
      <p:sp>
        <p:nvSpPr>
          <p:cNvPr id="8" name="Text 5"/>
          <p:cNvSpPr/>
          <p:nvPr/>
        </p:nvSpPr>
        <p:spPr>
          <a:xfrm>
            <a:off x="2393394" y="3873341"/>
            <a:ext cx="10199013" cy="710803"/>
          </a:xfrm>
          <a:prstGeom prst="rect">
            <a:avLst/>
          </a:prstGeom>
          <a:noFill/>
          <a:ln/>
        </p:spPr>
        <p:txBody>
          <a:bodyPr wrap="square" rtlCol="0" anchor="t"/>
          <a:lstStyle/>
          <a:p>
            <a:pPr algn="l" marL="342900" indent="-342900">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TensorFlow or PyTorch: Choose either of these popular deep learning frameworks for building and training the image recognition model.</a:t>
            </a:r>
            <a:endParaRPr lang="en-US" sz="1750" dirty="0"/>
          </a:p>
        </p:txBody>
      </p:sp>
      <p:sp>
        <p:nvSpPr>
          <p:cNvPr id="9" name="Text 6"/>
          <p:cNvSpPr/>
          <p:nvPr/>
        </p:nvSpPr>
        <p:spPr>
          <a:xfrm>
            <a:off x="2393394" y="4672965"/>
            <a:ext cx="10199013"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Flask: The web framework we'll use to create the application.</a:t>
            </a:r>
            <a:endParaRPr lang="en-US" sz="1750" dirty="0"/>
          </a:p>
        </p:txBody>
      </p:sp>
      <p:sp>
        <p:nvSpPr>
          <p:cNvPr id="10" name="Text 7"/>
          <p:cNvSpPr/>
          <p:nvPr/>
        </p:nvSpPr>
        <p:spPr>
          <a:xfrm>
            <a:off x="2393394" y="5117187"/>
            <a:ext cx="10199013" cy="710803"/>
          </a:xfrm>
          <a:prstGeom prst="rect">
            <a:avLst/>
          </a:prstGeom>
          <a:noFill/>
          <a:ln/>
        </p:spPr>
        <p:txBody>
          <a:bodyPr wrap="square" rtlCol="0" anchor="t"/>
          <a:lstStyle/>
          <a:p>
            <a:pPr algn="l" marL="342900" indent="-342900">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HTML/CSS: These technologies will be used to create an intuitive and visually appealing front-end web interface.</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BFCFE">
              <a:alpha val="85000"/>
            </a:srgbClr>
          </a:solidFill>
          <a:ln/>
        </p:spPr>
      </p:sp>
      <p:sp>
        <p:nvSpPr>
          <p:cNvPr id="6" name="Text 3"/>
          <p:cNvSpPr/>
          <p:nvPr/>
        </p:nvSpPr>
        <p:spPr>
          <a:xfrm>
            <a:off x="3112056" y="488037"/>
            <a:ext cx="3726180" cy="553045"/>
          </a:xfrm>
          <a:prstGeom prst="rect">
            <a:avLst/>
          </a:prstGeom>
          <a:noFill/>
          <a:ln/>
        </p:spPr>
        <p:txBody>
          <a:bodyPr wrap="none" rtlCol="0" anchor="t"/>
          <a:lstStyle/>
          <a:p>
            <a:pPr indent="0" marL="0">
              <a:lnSpc>
                <a:spcPts val="4355"/>
              </a:lnSpc>
              <a:buNone/>
            </a:pPr>
            <a:r>
              <a:rPr lang="en-US" sz="3484" b="1" dirty="0">
                <a:solidFill>
                  <a:srgbClr val="476FD6"/>
                </a:solidFill>
                <a:latin typeface="Roboto Slab" pitchFamily="34" charset="0"/>
                <a:ea typeface="Roboto Slab" pitchFamily="34" charset="-122"/>
                <a:cs typeface="Roboto Slab" pitchFamily="34" charset="-120"/>
              </a:rPr>
              <a:t>Project Workflow</a:t>
            </a:r>
            <a:endParaRPr lang="en-US" sz="3484" dirty="0"/>
          </a:p>
        </p:txBody>
      </p:sp>
      <p:sp>
        <p:nvSpPr>
          <p:cNvPr id="7" name="Shape 4"/>
          <p:cNvSpPr/>
          <p:nvPr/>
        </p:nvSpPr>
        <p:spPr>
          <a:xfrm>
            <a:off x="7297460" y="1306473"/>
            <a:ext cx="35362" cy="6435090"/>
          </a:xfrm>
          <a:prstGeom prst="rect">
            <a:avLst/>
          </a:prstGeom>
          <a:solidFill>
            <a:srgbClr val="E7EDF9"/>
          </a:solidFill>
          <a:ln/>
        </p:spPr>
      </p:sp>
      <p:sp>
        <p:nvSpPr>
          <p:cNvPr id="8" name="Shape 5"/>
          <p:cNvSpPr/>
          <p:nvPr/>
        </p:nvSpPr>
        <p:spPr>
          <a:xfrm>
            <a:off x="7514153" y="1626096"/>
            <a:ext cx="619363" cy="35362"/>
          </a:xfrm>
          <a:prstGeom prst="rect">
            <a:avLst/>
          </a:prstGeom>
          <a:solidFill>
            <a:srgbClr val="E7EDF9"/>
          </a:solidFill>
          <a:ln/>
        </p:spPr>
      </p:sp>
      <p:sp>
        <p:nvSpPr>
          <p:cNvPr id="9" name="Shape 6"/>
          <p:cNvSpPr/>
          <p:nvPr/>
        </p:nvSpPr>
        <p:spPr>
          <a:xfrm>
            <a:off x="7116008" y="1444704"/>
            <a:ext cx="398145" cy="398145"/>
          </a:xfrm>
          <a:prstGeom prst="roundRect">
            <a:avLst>
              <a:gd name="adj" fmla="val 26670"/>
            </a:avLst>
          </a:prstGeom>
          <a:solidFill>
            <a:srgbClr val="E7EDF9"/>
          </a:solidFill>
          <a:ln/>
        </p:spPr>
      </p:sp>
      <p:sp>
        <p:nvSpPr>
          <p:cNvPr id="10" name="Text 7"/>
          <p:cNvSpPr/>
          <p:nvPr/>
        </p:nvSpPr>
        <p:spPr>
          <a:xfrm>
            <a:off x="7261741" y="1477804"/>
            <a:ext cx="106680" cy="331827"/>
          </a:xfrm>
          <a:prstGeom prst="rect">
            <a:avLst/>
          </a:prstGeom>
          <a:noFill/>
          <a:ln/>
        </p:spPr>
        <p:txBody>
          <a:bodyPr wrap="none" rtlCol="0" anchor="t"/>
          <a:lstStyle/>
          <a:p>
            <a:pPr algn="ctr" indent="0" marL="0">
              <a:lnSpc>
                <a:spcPts val="2613"/>
              </a:lnSpc>
              <a:buNone/>
            </a:pPr>
            <a:r>
              <a:rPr lang="en-US" sz="2090" dirty="0">
                <a:solidFill>
                  <a:srgbClr val="476FD6"/>
                </a:solidFill>
                <a:latin typeface="Roboto Slab" pitchFamily="34" charset="0"/>
                <a:ea typeface="Roboto Slab" pitchFamily="34" charset="-122"/>
                <a:cs typeface="Roboto Slab" pitchFamily="34" charset="-120"/>
              </a:rPr>
              <a:t>1</a:t>
            </a:r>
            <a:endParaRPr lang="en-US" sz="2090" dirty="0"/>
          </a:p>
        </p:txBody>
      </p:sp>
      <p:sp>
        <p:nvSpPr>
          <p:cNvPr id="11" name="Text 8"/>
          <p:cNvSpPr/>
          <p:nvPr/>
        </p:nvSpPr>
        <p:spPr>
          <a:xfrm>
            <a:off x="8288417" y="1483400"/>
            <a:ext cx="3154680" cy="276463"/>
          </a:xfrm>
          <a:prstGeom prst="rect">
            <a:avLst/>
          </a:prstGeom>
          <a:noFill/>
          <a:ln/>
        </p:spPr>
        <p:txBody>
          <a:bodyPr wrap="none" rtlCol="0" anchor="t"/>
          <a:lstStyle/>
          <a:p>
            <a:pPr algn="l" indent="0" marL="0">
              <a:lnSpc>
                <a:spcPts val="2177"/>
              </a:lnSpc>
              <a:buNone/>
            </a:pPr>
            <a:r>
              <a:rPr lang="en-US" sz="1742" dirty="0">
                <a:solidFill>
                  <a:srgbClr val="476FD6"/>
                </a:solidFill>
                <a:latin typeface="Roboto Slab" pitchFamily="34" charset="0"/>
                <a:ea typeface="Roboto Slab" pitchFamily="34" charset="-122"/>
                <a:cs typeface="Roboto Slab" pitchFamily="34" charset="-120"/>
              </a:rPr>
              <a:t>Collect and Preprocess Dataset</a:t>
            </a:r>
            <a:endParaRPr lang="en-US" sz="1742" dirty="0"/>
          </a:p>
        </p:txBody>
      </p:sp>
      <p:sp>
        <p:nvSpPr>
          <p:cNvPr id="12" name="Text 9"/>
          <p:cNvSpPr/>
          <p:nvPr/>
        </p:nvSpPr>
        <p:spPr>
          <a:xfrm>
            <a:off x="8288417" y="1936790"/>
            <a:ext cx="3229808" cy="1132046"/>
          </a:xfrm>
          <a:prstGeom prst="rect">
            <a:avLst/>
          </a:prstGeom>
          <a:noFill/>
          <a:ln/>
        </p:spPr>
        <p:txBody>
          <a:bodyPr wrap="square" rtlCol="0" anchor="t"/>
          <a:lstStyle/>
          <a:p>
            <a:pPr algn="l" indent="0" marL="0">
              <a:lnSpc>
                <a:spcPts val="2230"/>
              </a:lnSpc>
              <a:buNone/>
            </a:pPr>
            <a:r>
              <a:rPr lang="en-US" sz="1393" dirty="0">
                <a:solidFill>
                  <a:srgbClr val="15213F"/>
                </a:solidFill>
                <a:latin typeface="Roboto" pitchFamily="34" charset="0"/>
                <a:ea typeface="Roboto" pitchFamily="34" charset="-122"/>
                <a:cs typeface="Roboto" pitchFamily="34" charset="-120"/>
              </a:rPr>
              <a:t>Web scraping to gather a diverse dataset of products images and annotate them with corresponding product details.</a:t>
            </a:r>
            <a:endParaRPr lang="en-US" sz="1393" dirty="0"/>
          </a:p>
        </p:txBody>
      </p:sp>
      <p:sp>
        <p:nvSpPr>
          <p:cNvPr id="13" name="Shape 10"/>
          <p:cNvSpPr/>
          <p:nvPr/>
        </p:nvSpPr>
        <p:spPr>
          <a:xfrm>
            <a:off x="6496645" y="2510850"/>
            <a:ext cx="619363" cy="35362"/>
          </a:xfrm>
          <a:prstGeom prst="rect">
            <a:avLst/>
          </a:prstGeom>
          <a:solidFill>
            <a:srgbClr val="E7EDF9"/>
          </a:solidFill>
          <a:ln/>
        </p:spPr>
      </p:sp>
      <p:sp>
        <p:nvSpPr>
          <p:cNvPr id="14" name="Shape 11"/>
          <p:cNvSpPr/>
          <p:nvPr/>
        </p:nvSpPr>
        <p:spPr>
          <a:xfrm>
            <a:off x="7116008" y="2329458"/>
            <a:ext cx="398145" cy="398145"/>
          </a:xfrm>
          <a:prstGeom prst="roundRect">
            <a:avLst>
              <a:gd name="adj" fmla="val 26670"/>
            </a:avLst>
          </a:prstGeom>
          <a:solidFill>
            <a:srgbClr val="E7EDF9"/>
          </a:solidFill>
          <a:ln/>
        </p:spPr>
      </p:sp>
      <p:sp>
        <p:nvSpPr>
          <p:cNvPr id="15" name="Text 12"/>
          <p:cNvSpPr/>
          <p:nvPr/>
        </p:nvSpPr>
        <p:spPr>
          <a:xfrm>
            <a:off x="7242691" y="2362557"/>
            <a:ext cx="144780" cy="331827"/>
          </a:xfrm>
          <a:prstGeom prst="rect">
            <a:avLst/>
          </a:prstGeom>
          <a:noFill/>
          <a:ln/>
        </p:spPr>
        <p:txBody>
          <a:bodyPr wrap="none" rtlCol="0" anchor="t"/>
          <a:lstStyle/>
          <a:p>
            <a:pPr algn="ctr" indent="0" marL="0">
              <a:lnSpc>
                <a:spcPts val="2613"/>
              </a:lnSpc>
              <a:buNone/>
            </a:pPr>
            <a:r>
              <a:rPr lang="en-US" sz="2090" dirty="0">
                <a:solidFill>
                  <a:srgbClr val="476FD6"/>
                </a:solidFill>
                <a:latin typeface="Roboto Slab" pitchFamily="34" charset="0"/>
                <a:ea typeface="Roboto Slab" pitchFamily="34" charset="-122"/>
                <a:cs typeface="Roboto Slab" pitchFamily="34" charset="-120"/>
              </a:rPr>
              <a:t>2</a:t>
            </a:r>
            <a:endParaRPr lang="en-US" sz="2090" dirty="0"/>
          </a:p>
        </p:txBody>
      </p:sp>
      <p:sp>
        <p:nvSpPr>
          <p:cNvPr id="16" name="Text 13"/>
          <p:cNvSpPr/>
          <p:nvPr/>
        </p:nvSpPr>
        <p:spPr>
          <a:xfrm>
            <a:off x="3112056" y="2368153"/>
            <a:ext cx="3229689" cy="552926"/>
          </a:xfrm>
          <a:prstGeom prst="rect">
            <a:avLst/>
          </a:prstGeom>
          <a:noFill/>
          <a:ln/>
        </p:spPr>
        <p:txBody>
          <a:bodyPr wrap="square" rtlCol="0" anchor="t"/>
          <a:lstStyle/>
          <a:p>
            <a:pPr algn="r" indent="0" marL="0">
              <a:lnSpc>
                <a:spcPts val="2177"/>
              </a:lnSpc>
              <a:buNone/>
            </a:pPr>
            <a:r>
              <a:rPr lang="en-US" sz="1742" dirty="0">
                <a:solidFill>
                  <a:srgbClr val="476FD6"/>
                </a:solidFill>
                <a:latin typeface="Roboto Slab" pitchFamily="34" charset="0"/>
                <a:ea typeface="Roboto Slab" pitchFamily="34" charset="-122"/>
                <a:cs typeface="Roboto Slab" pitchFamily="34" charset="-120"/>
              </a:rPr>
              <a:t>Train Image Recognition Model</a:t>
            </a:r>
            <a:endParaRPr lang="en-US" sz="1742" dirty="0"/>
          </a:p>
        </p:txBody>
      </p:sp>
      <p:sp>
        <p:nvSpPr>
          <p:cNvPr id="17" name="Text 14"/>
          <p:cNvSpPr/>
          <p:nvPr/>
        </p:nvSpPr>
        <p:spPr>
          <a:xfrm>
            <a:off x="3395067" y="3120152"/>
            <a:ext cx="2946678" cy="1132046"/>
          </a:xfrm>
          <a:prstGeom prst="rect">
            <a:avLst/>
          </a:prstGeom>
          <a:noFill/>
          <a:ln/>
        </p:spPr>
        <p:txBody>
          <a:bodyPr wrap="square" rtlCol="0" anchor="t"/>
          <a:lstStyle/>
          <a:p>
            <a:pPr algn="l" marL="342900" indent="-342900">
              <a:lnSpc>
                <a:spcPts val="2230"/>
              </a:lnSpc>
              <a:buSzPct val="100000"/>
              <a:buChar char="•"/>
            </a:pPr>
            <a:r>
              <a:rPr lang="en-US" sz="1393" dirty="0">
                <a:solidFill>
                  <a:srgbClr val="15213F"/>
                </a:solidFill>
                <a:latin typeface="Roboto" pitchFamily="34" charset="0"/>
                <a:ea typeface="Roboto" pitchFamily="34" charset="-122"/>
                <a:cs typeface="Roboto" pitchFamily="34" charset="-120"/>
              </a:rPr>
              <a:t>Utilize a pre-trained Convolutional Neural Network (CNN) such as ResNet or MobileNet for feature extraction. </a:t>
            </a:r>
            <a:endParaRPr lang="en-US" sz="1393" dirty="0"/>
          </a:p>
        </p:txBody>
      </p:sp>
      <p:sp>
        <p:nvSpPr>
          <p:cNvPr id="18" name="Text 15"/>
          <p:cNvSpPr/>
          <p:nvPr/>
        </p:nvSpPr>
        <p:spPr>
          <a:xfrm>
            <a:off x="3395067" y="4322921"/>
            <a:ext cx="2946678" cy="566023"/>
          </a:xfrm>
          <a:prstGeom prst="rect">
            <a:avLst/>
          </a:prstGeom>
          <a:noFill/>
          <a:ln/>
        </p:spPr>
        <p:txBody>
          <a:bodyPr wrap="square" rtlCol="0" anchor="t"/>
          <a:lstStyle/>
          <a:p>
            <a:pPr algn="l" marL="342900" indent="-342900">
              <a:lnSpc>
                <a:spcPts val="2230"/>
              </a:lnSpc>
              <a:buSzPct val="100000"/>
              <a:buChar char="•"/>
            </a:pPr>
            <a:r>
              <a:rPr lang="en-US" sz="1393" dirty="0">
                <a:solidFill>
                  <a:srgbClr val="15213F"/>
                </a:solidFill>
                <a:latin typeface="Roboto" pitchFamily="34" charset="0"/>
                <a:ea typeface="Roboto" pitchFamily="34" charset="-122"/>
                <a:cs typeface="Roboto" pitchFamily="34" charset="-120"/>
              </a:rPr>
              <a:t>Fine-tune the network on our specific products dataset.</a:t>
            </a:r>
            <a:endParaRPr lang="en-US" sz="1393" dirty="0"/>
          </a:p>
        </p:txBody>
      </p:sp>
      <p:sp>
        <p:nvSpPr>
          <p:cNvPr id="19" name="Shape 16"/>
          <p:cNvSpPr/>
          <p:nvPr/>
        </p:nvSpPr>
        <p:spPr>
          <a:xfrm>
            <a:off x="7514153" y="4036635"/>
            <a:ext cx="619363" cy="35362"/>
          </a:xfrm>
          <a:prstGeom prst="rect">
            <a:avLst/>
          </a:prstGeom>
          <a:solidFill>
            <a:srgbClr val="E7EDF9"/>
          </a:solidFill>
          <a:ln/>
        </p:spPr>
      </p:sp>
      <p:sp>
        <p:nvSpPr>
          <p:cNvPr id="20" name="Shape 17"/>
          <p:cNvSpPr/>
          <p:nvPr/>
        </p:nvSpPr>
        <p:spPr>
          <a:xfrm>
            <a:off x="7116008" y="3855244"/>
            <a:ext cx="398145" cy="398145"/>
          </a:xfrm>
          <a:prstGeom prst="roundRect">
            <a:avLst>
              <a:gd name="adj" fmla="val 26670"/>
            </a:avLst>
          </a:prstGeom>
          <a:solidFill>
            <a:srgbClr val="E7EDF9"/>
          </a:solidFill>
          <a:ln/>
        </p:spPr>
      </p:sp>
      <p:sp>
        <p:nvSpPr>
          <p:cNvPr id="21" name="Text 18"/>
          <p:cNvSpPr/>
          <p:nvPr/>
        </p:nvSpPr>
        <p:spPr>
          <a:xfrm>
            <a:off x="7242691" y="3888343"/>
            <a:ext cx="144780" cy="331827"/>
          </a:xfrm>
          <a:prstGeom prst="rect">
            <a:avLst/>
          </a:prstGeom>
          <a:noFill/>
          <a:ln/>
        </p:spPr>
        <p:txBody>
          <a:bodyPr wrap="none" rtlCol="0" anchor="t"/>
          <a:lstStyle/>
          <a:p>
            <a:pPr algn="ctr" indent="0" marL="0">
              <a:lnSpc>
                <a:spcPts val="2613"/>
              </a:lnSpc>
              <a:buNone/>
            </a:pPr>
            <a:r>
              <a:rPr lang="en-US" sz="2090" dirty="0">
                <a:solidFill>
                  <a:srgbClr val="476FD6"/>
                </a:solidFill>
                <a:latin typeface="Roboto Slab" pitchFamily="34" charset="0"/>
                <a:ea typeface="Roboto Slab" pitchFamily="34" charset="-122"/>
                <a:cs typeface="Roboto Slab" pitchFamily="34" charset="-120"/>
              </a:rPr>
              <a:t>3</a:t>
            </a:r>
            <a:endParaRPr lang="en-US" sz="2090" dirty="0"/>
          </a:p>
        </p:txBody>
      </p:sp>
      <p:sp>
        <p:nvSpPr>
          <p:cNvPr id="22" name="Text 19"/>
          <p:cNvSpPr/>
          <p:nvPr/>
        </p:nvSpPr>
        <p:spPr>
          <a:xfrm>
            <a:off x="8288417" y="3893939"/>
            <a:ext cx="2712720" cy="276463"/>
          </a:xfrm>
          <a:prstGeom prst="rect">
            <a:avLst/>
          </a:prstGeom>
          <a:noFill/>
          <a:ln/>
        </p:spPr>
        <p:txBody>
          <a:bodyPr wrap="none" rtlCol="0" anchor="t"/>
          <a:lstStyle/>
          <a:p>
            <a:pPr algn="l" indent="0" marL="0">
              <a:lnSpc>
                <a:spcPts val="2177"/>
              </a:lnSpc>
              <a:buNone/>
            </a:pPr>
            <a:r>
              <a:rPr lang="en-US" sz="1742" dirty="0">
                <a:solidFill>
                  <a:srgbClr val="476FD6"/>
                </a:solidFill>
                <a:latin typeface="Roboto Slab" pitchFamily="34" charset="0"/>
                <a:ea typeface="Roboto Slab" pitchFamily="34" charset="-122"/>
                <a:cs typeface="Roboto Slab" pitchFamily="34" charset="-120"/>
              </a:rPr>
              <a:t>Develop Flask Application</a:t>
            </a:r>
            <a:endParaRPr lang="en-US" sz="1742" dirty="0"/>
          </a:p>
        </p:txBody>
      </p:sp>
      <p:sp>
        <p:nvSpPr>
          <p:cNvPr id="23" name="Text 20"/>
          <p:cNvSpPr/>
          <p:nvPr/>
        </p:nvSpPr>
        <p:spPr>
          <a:xfrm>
            <a:off x="8288417" y="4347329"/>
            <a:ext cx="3229808" cy="1132046"/>
          </a:xfrm>
          <a:prstGeom prst="rect">
            <a:avLst/>
          </a:prstGeom>
          <a:noFill/>
          <a:ln/>
        </p:spPr>
        <p:txBody>
          <a:bodyPr wrap="square" rtlCol="0" anchor="t"/>
          <a:lstStyle/>
          <a:p>
            <a:pPr algn="l" indent="0" marL="0">
              <a:lnSpc>
                <a:spcPts val="2230"/>
              </a:lnSpc>
              <a:buNone/>
            </a:pPr>
            <a:r>
              <a:rPr lang="en-US" sz="1393" dirty="0">
                <a:solidFill>
                  <a:srgbClr val="15213F"/>
                </a:solidFill>
                <a:latin typeface="Roboto" pitchFamily="34" charset="0"/>
                <a:ea typeface="Roboto" pitchFamily="34" charset="-122"/>
                <a:cs typeface="Roboto" pitchFamily="34" charset="-120"/>
              </a:rPr>
              <a:t>Create a user-friendly web application for seamless interaction. Implement code to extract information from user-uploaded images.</a:t>
            </a:r>
            <a:endParaRPr lang="en-US" sz="1393" dirty="0"/>
          </a:p>
        </p:txBody>
      </p:sp>
      <p:sp>
        <p:nvSpPr>
          <p:cNvPr id="24" name="Shape 21"/>
          <p:cNvSpPr/>
          <p:nvPr/>
        </p:nvSpPr>
        <p:spPr>
          <a:xfrm>
            <a:off x="6496645" y="5562421"/>
            <a:ext cx="619363" cy="35362"/>
          </a:xfrm>
          <a:prstGeom prst="rect">
            <a:avLst/>
          </a:prstGeom>
          <a:solidFill>
            <a:srgbClr val="E7EDF9"/>
          </a:solidFill>
          <a:ln/>
        </p:spPr>
      </p:sp>
      <p:sp>
        <p:nvSpPr>
          <p:cNvPr id="25" name="Shape 22"/>
          <p:cNvSpPr/>
          <p:nvPr/>
        </p:nvSpPr>
        <p:spPr>
          <a:xfrm>
            <a:off x="7116008" y="5381030"/>
            <a:ext cx="398145" cy="398145"/>
          </a:xfrm>
          <a:prstGeom prst="roundRect">
            <a:avLst>
              <a:gd name="adj" fmla="val 26670"/>
            </a:avLst>
          </a:prstGeom>
          <a:solidFill>
            <a:srgbClr val="E7EDF9"/>
          </a:solidFill>
          <a:ln/>
        </p:spPr>
      </p:sp>
      <p:sp>
        <p:nvSpPr>
          <p:cNvPr id="26" name="Text 23"/>
          <p:cNvSpPr/>
          <p:nvPr/>
        </p:nvSpPr>
        <p:spPr>
          <a:xfrm>
            <a:off x="7238881" y="5414129"/>
            <a:ext cx="152400" cy="331827"/>
          </a:xfrm>
          <a:prstGeom prst="rect">
            <a:avLst/>
          </a:prstGeom>
          <a:noFill/>
          <a:ln/>
        </p:spPr>
        <p:txBody>
          <a:bodyPr wrap="none" rtlCol="0" anchor="t"/>
          <a:lstStyle/>
          <a:p>
            <a:pPr algn="ctr" indent="0" marL="0">
              <a:lnSpc>
                <a:spcPts val="2613"/>
              </a:lnSpc>
              <a:buNone/>
            </a:pPr>
            <a:r>
              <a:rPr lang="en-US" sz="2090" dirty="0">
                <a:solidFill>
                  <a:srgbClr val="476FD6"/>
                </a:solidFill>
                <a:latin typeface="Roboto Slab" pitchFamily="34" charset="0"/>
                <a:ea typeface="Roboto Slab" pitchFamily="34" charset="-122"/>
                <a:cs typeface="Roboto Slab" pitchFamily="34" charset="-120"/>
              </a:rPr>
              <a:t>4</a:t>
            </a:r>
            <a:endParaRPr lang="en-US" sz="2090" dirty="0"/>
          </a:p>
        </p:txBody>
      </p:sp>
      <p:sp>
        <p:nvSpPr>
          <p:cNvPr id="27" name="Text 24"/>
          <p:cNvSpPr/>
          <p:nvPr/>
        </p:nvSpPr>
        <p:spPr>
          <a:xfrm>
            <a:off x="3112056" y="5419725"/>
            <a:ext cx="3229689" cy="552926"/>
          </a:xfrm>
          <a:prstGeom prst="rect">
            <a:avLst/>
          </a:prstGeom>
          <a:noFill/>
          <a:ln/>
        </p:spPr>
        <p:txBody>
          <a:bodyPr wrap="square" rtlCol="0" anchor="t"/>
          <a:lstStyle/>
          <a:p>
            <a:pPr algn="r" indent="0" marL="0">
              <a:lnSpc>
                <a:spcPts val="2177"/>
              </a:lnSpc>
              <a:buNone/>
            </a:pPr>
            <a:r>
              <a:rPr lang="en-US" sz="1742" dirty="0">
                <a:solidFill>
                  <a:srgbClr val="476FD6"/>
                </a:solidFill>
                <a:latin typeface="Roboto Slab" pitchFamily="34" charset="0"/>
                <a:ea typeface="Roboto Slab" pitchFamily="34" charset="-122"/>
                <a:cs typeface="Roboto Slab" pitchFamily="34" charset="-120"/>
              </a:rPr>
              <a:t>Display Product Details and Recommendations</a:t>
            </a:r>
            <a:endParaRPr lang="en-US" sz="1742" dirty="0"/>
          </a:p>
        </p:txBody>
      </p:sp>
      <p:sp>
        <p:nvSpPr>
          <p:cNvPr id="28" name="Text 25"/>
          <p:cNvSpPr/>
          <p:nvPr/>
        </p:nvSpPr>
        <p:spPr>
          <a:xfrm>
            <a:off x="3112056" y="6149578"/>
            <a:ext cx="3229689" cy="1415058"/>
          </a:xfrm>
          <a:prstGeom prst="rect">
            <a:avLst/>
          </a:prstGeom>
          <a:noFill/>
          <a:ln/>
        </p:spPr>
        <p:txBody>
          <a:bodyPr wrap="square" rtlCol="0" anchor="t"/>
          <a:lstStyle/>
          <a:p>
            <a:pPr algn="l" indent="0" marL="0">
              <a:lnSpc>
                <a:spcPts val="2230"/>
              </a:lnSpc>
              <a:buNone/>
            </a:pPr>
            <a:r>
              <a:rPr lang="en-US" sz="1393" dirty="0">
                <a:solidFill>
                  <a:srgbClr val="15213F"/>
                </a:solidFill>
                <a:latin typeface="Roboto" pitchFamily="34" charset="0"/>
                <a:ea typeface="Roboto" pitchFamily="34" charset="-122"/>
                <a:cs typeface="Roboto" pitchFamily="34" charset="-120"/>
              </a:rPr>
              <a:t>Showcase product details and descriptions to provide users with a comprehensive understanding. Utilize the recognized category to recommend similar products.</a:t>
            </a:r>
            <a:endParaRPr lang="en-US" sz="1393" dirty="0"/>
          </a:p>
        </p:txBody>
      </p:sp>
      <p:pic>
        <p:nvPicPr>
          <p:cNvPr id="2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BFCFE">
              <a:alpha val="85000"/>
            </a:srgbClr>
          </a:solidFill>
          <a:ln/>
        </p:spPr>
      </p:sp>
      <p:sp>
        <p:nvSpPr>
          <p:cNvPr id="6" name="Text 3"/>
          <p:cNvSpPr/>
          <p:nvPr/>
        </p:nvSpPr>
        <p:spPr>
          <a:xfrm>
            <a:off x="2037993" y="2534841"/>
            <a:ext cx="4762500" cy="694373"/>
          </a:xfrm>
          <a:prstGeom prst="rect">
            <a:avLst/>
          </a:prstGeom>
          <a:noFill/>
          <a:ln/>
        </p:spPr>
        <p:txBody>
          <a:bodyPr wrap="none" rtlCol="0" anchor="t"/>
          <a:lstStyle/>
          <a:p>
            <a:pPr indent="0" marL="0">
              <a:lnSpc>
                <a:spcPts val="5468"/>
              </a:lnSpc>
              <a:buNone/>
            </a:pPr>
            <a:r>
              <a:rPr lang="en-US" sz="4374" b="1" dirty="0">
                <a:solidFill>
                  <a:srgbClr val="476FD6"/>
                </a:solidFill>
                <a:latin typeface="Roboto Slab" pitchFamily="34" charset="0"/>
                <a:ea typeface="Roboto Slab" pitchFamily="34" charset="-122"/>
                <a:cs typeface="Roboto Slab" pitchFamily="34" charset="-120"/>
              </a:rPr>
              <a:t>Dataset Collection</a:t>
            </a:r>
            <a:endParaRPr lang="en-US" sz="4374" dirty="0"/>
          </a:p>
        </p:txBody>
      </p:sp>
      <p:sp>
        <p:nvSpPr>
          <p:cNvPr id="7" name="Text 4"/>
          <p:cNvSpPr/>
          <p:nvPr/>
        </p:nvSpPr>
        <p:spPr>
          <a:xfrm>
            <a:off x="2393394" y="3562469"/>
            <a:ext cx="10199013"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Building a Representative Dataset</a:t>
            </a:r>
            <a:endParaRPr lang="en-US" sz="1750" dirty="0"/>
          </a:p>
        </p:txBody>
      </p:sp>
      <p:sp>
        <p:nvSpPr>
          <p:cNvPr id="8" name="Text 5"/>
          <p:cNvSpPr/>
          <p:nvPr/>
        </p:nvSpPr>
        <p:spPr>
          <a:xfrm>
            <a:off x="2393394" y="4006691"/>
            <a:ext cx="10199013"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Importance: A diverse and representative dataset ensures the model generalizes well.</a:t>
            </a:r>
            <a:endParaRPr lang="en-US" sz="1750" dirty="0"/>
          </a:p>
        </p:txBody>
      </p:sp>
      <p:sp>
        <p:nvSpPr>
          <p:cNvPr id="9" name="Text 6"/>
          <p:cNvSpPr/>
          <p:nvPr/>
        </p:nvSpPr>
        <p:spPr>
          <a:xfrm>
            <a:off x="2393394" y="4450913"/>
            <a:ext cx="10199013"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Steps:</a:t>
            </a:r>
            <a:endParaRPr lang="en-US" sz="1750" dirty="0"/>
          </a:p>
        </p:txBody>
      </p:sp>
      <p:sp>
        <p:nvSpPr>
          <p:cNvPr id="10" name="Text 7"/>
          <p:cNvSpPr/>
          <p:nvPr/>
        </p:nvSpPr>
        <p:spPr>
          <a:xfrm>
            <a:off x="2748915" y="4895136"/>
            <a:ext cx="9843492" cy="355402"/>
          </a:xfrm>
          <a:prstGeom prst="rect">
            <a:avLst/>
          </a:prstGeom>
          <a:noFill/>
          <a:ln/>
        </p:spPr>
        <p:txBody>
          <a:bodyPr wrap="none" rtlCol="0" anchor="t"/>
          <a:lstStyle/>
          <a:p>
            <a:pPr algn="l" lvl="1" marL="685800" indent="-342900">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Gather images of products from various categories.</a:t>
            </a:r>
            <a:endParaRPr lang="en-US" sz="1750" dirty="0"/>
          </a:p>
        </p:txBody>
      </p:sp>
      <p:sp>
        <p:nvSpPr>
          <p:cNvPr id="11" name="Text 8"/>
          <p:cNvSpPr/>
          <p:nvPr/>
        </p:nvSpPr>
        <p:spPr>
          <a:xfrm>
            <a:off x="2748915" y="5339358"/>
            <a:ext cx="9843492" cy="355402"/>
          </a:xfrm>
          <a:prstGeom prst="rect">
            <a:avLst/>
          </a:prstGeom>
          <a:noFill/>
          <a:ln/>
        </p:spPr>
        <p:txBody>
          <a:bodyPr wrap="none" rtlCol="0" anchor="t"/>
          <a:lstStyle/>
          <a:p>
            <a:pPr algn="l" lvl="1" marL="685800" indent="-342900">
              <a:lnSpc>
                <a:spcPts val="2799"/>
              </a:lnSpc>
              <a:buSzPct val="100000"/>
              <a:buChar char="•"/>
            </a:pPr>
            <a:r>
              <a:rPr lang="en-US" sz="1750" dirty="0">
                <a:solidFill>
                  <a:srgbClr val="15213F"/>
                </a:solidFill>
                <a:latin typeface="Roboto" pitchFamily="34" charset="0"/>
                <a:ea typeface="Roboto" pitchFamily="34" charset="-122"/>
                <a:cs typeface="Roboto" pitchFamily="34" charset="-120"/>
              </a:rPr>
              <a:t>Annotate the dataset with corresponding product details.</a:t>
            </a:r>
            <a:endParaRPr lang="en-US" sz="1750" dirty="0"/>
          </a:p>
        </p:txBody>
      </p:sp>
      <p:pic>
        <p:nvPicPr>
          <p:cNvPr id="1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BFCFE">
              <a:alpha val="85000"/>
            </a:srgbClr>
          </a:solidFill>
          <a:ln/>
        </p:spPr>
      </p:sp>
      <p:sp>
        <p:nvSpPr>
          <p:cNvPr id="6" name="Text 3"/>
          <p:cNvSpPr/>
          <p:nvPr/>
        </p:nvSpPr>
        <p:spPr>
          <a:xfrm>
            <a:off x="2037993" y="1513046"/>
            <a:ext cx="4838700" cy="694373"/>
          </a:xfrm>
          <a:prstGeom prst="rect">
            <a:avLst/>
          </a:prstGeom>
          <a:noFill/>
          <a:ln/>
        </p:spPr>
        <p:txBody>
          <a:bodyPr wrap="none" rtlCol="0" anchor="t"/>
          <a:lstStyle/>
          <a:p>
            <a:pPr indent="0" marL="0">
              <a:lnSpc>
                <a:spcPts val="5468"/>
              </a:lnSpc>
              <a:buNone/>
            </a:pPr>
            <a:r>
              <a:rPr lang="en-US" sz="4374" b="1" dirty="0">
                <a:solidFill>
                  <a:srgbClr val="476FD6"/>
                </a:solidFill>
                <a:latin typeface="Roboto Slab" pitchFamily="34" charset="0"/>
                <a:ea typeface="Roboto Slab" pitchFamily="34" charset="-122"/>
                <a:cs typeface="Roboto Slab" pitchFamily="34" charset="-120"/>
              </a:rPr>
              <a:t>Image Processing </a:t>
            </a:r>
            <a:endParaRPr lang="en-US" sz="4374" dirty="0"/>
          </a:p>
        </p:txBody>
      </p:sp>
      <p:sp>
        <p:nvSpPr>
          <p:cNvPr id="7" name="Text 4"/>
          <p:cNvSpPr/>
          <p:nvPr/>
        </p:nvSpPr>
        <p:spPr>
          <a:xfrm>
            <a:off x="2393394" y="2540675"/>
            <a:ext cx="10199013" cy="1066205"/>
          </a:xfrm>
          <a:prstGeom prst="rect">
            <a:avLst/>
          </a:prstGeom>
          <a:noFill/>
          <a:ln/>
        </p:spPr>
        <p:txBody>
          <a:bodyPr wrap="square" rtlCol="0" anchor="t"/>
          <a:lstStyle/>
          <a:p>
            <a:pPr algn="l" marL="342900" indent="-342900">
              <a:lnSpc>
                <a:spcPts val="2799"/>
              </a:lnSpc>
              <a:buSzPct val="100000"/>
              <a:buChar char="•"/>
            </a:pPr>
            <a:r>
              <a:rPr lang="en-US" sz="1750" b="1" dirty="0">
                <a:solidFill>
                  <a:srgbClr val="15213F"/>
                </a:solidFill>
                <a:latin typeface="Roboto" pitchFamily="34" charset="0"/>
                <a:ea typeface="Roboto" pitchFamily="34" charset="-122"/>
                <a:cs typeface="Roboto" pitchFamily="34" charset="-120"/>
              </a:rPr>
              <a:t>Preprocessing: </a:t>
            </a:r>
            <a:pPr algn="l" indent="0" marL="0">
              <a:lnSpc>
                <a:spcPts val="2799"/>
              </a:lnSpc>
              <a:buNone/>
            </a:pPr>
            <a:r>
              <a:rPr lang="en-US" sz="1750" dirty="0">
                <a:solidFill>
                  <a:srgbClr val="15213F"/>
                </a:solidFill>
                <a:latin typeface="Roboto" pitchFamily="34" charset="0"/>
                <a:ea typeface="Roboto" pitchFamily="34" charset="-122"/>
                <a:cs typeface="Roboto" pitchFamily="34" charset="-120"/>
              </a:rPr>
              <a:t>During the image processing phase, we will leverage OpenCV or a comparable library to preprocess user-uploaded images. This ensures that images are formatted to meet the expectations of our Convolutional Neural Network (CNN).</a:t>
            </a:r>
            <a:endParaRPr lang="en-US" sz="1750" dirty="0"/>
          </a:p>
        </p:txBody>
      </p:sp>
      <p:sp>
        <p:nvSpPr>
          <p:cNvPr id="8" name="Text 5"/>
          <p:cNvSpPr/>
          <p:nvPr/>
        </p:nvSpPr>
        <p:spPr>
          <a:xfrm>
            <a:off x="2393394" y="3695700"/>
            <a:ext cx="10199013" cy="355402"/>
          </a:xfrm>
          <a:prstGeom prst="rect">
            <a:avLst/>
          </a:prstGeom>
          <a:noFill/>
          <a:ln/>
        </p:spPr>
        <p:txBody>
          <a:bodyPr wrap="none" rtlCol="0" anchor="t"/>
          <a:lstStyle/>
          <a:p>
            <a:pPr algn="l" marL="342900" indent="-342900">
              <a:lnSpc>
                <a:spcPts val="2799"/>
              </a:lnSpc>
              <a:buSzPct val="100000"/>
              <a:buChar char="•"/>
            </a:pPr>
            <a:r>
              <a:rPr lang="en-US" sz="1750" b="1" dirty="0">
                <a:solidFill>
                  <a:srgbClr val="15213F"/>
                </a:solidFill>
                <a:latin typeface="Roboto" pitchFamily="34" charset="0"/>
                <a:ea typeface="Roboto" pitchFamily="34" charset="-122"/>
                <a:cs typeface="Roboto" pitchFamily="34" charset="-120"/>
              </a:rPr>
              <a:t>Tools:</a:t>
            </a:r>
            <a:pPr algn="l" indent="0" marL="0">
              <a:lnSpc>
                <a:spcPts val="2799"/>
              </a:lnSpc>
              <a:buNone/>
            </a:pPr>
            <a:r>
              <a:rPr lang="en-US" sz="1750" dirty="0">
                <a:solidFill>
                  <a:srgbClr val="15213F"/>
                </a:solidFill>
                <a:latin typeface="Roboto" pitchFamily="34" charset="0"/>
                <a:ea typeface="Roboto" pitchFamily="34" charset="-122"/>
                <a:cs typeface="Roboto" pitchFamily="34" charset="-120"/>
              </a:rPr>
              <a:t> OpenCV or equivalent libraries.</a:t>
            </a:r>
            <a:endParaRPr lang="en-US" sz="1750" dirty="0"/>
          </a:p>
        </p:txBody>
      </p:sp>
      <p:sp>
        <p:nvSpPr>
          <p:cNvPr id="9" name="Text 6"/>
          <p:cNvSpPr/>
          <p:nvPr/>
        </p:nvSpPr>
        <p:spPr>
          <a:xfrm>
            <a:off x="2393394" y="4139922"/>
            <a:ext cx="10199013" cy="355402"/>
          </a:xfrm>
          <a:prstGeom prst="rect">
            <a:avLst/>
          </a:prstGeom>
          <a:noFill/>
          <a:ln/>
        </p:spPr>
        <p:txBody>
          <a:bodyPr wrap="none" rtlCol="0" anchor="t"/>
          <a:lstStyle/>
          <a:p>
            <a:pPr algn="l" marL="342900" indent="-342900">
              <a:lnSpc>
                <a:spcPts val="2799"/>
              </a:lnSpc>
              <a:buSzPct val="100000"/>
              <a:buChar char="•"/>
            </a:pPr>
            <a:r>
              <a:rPr lang="en-US" sz="1750" b="1" dirty="0">
                <a:solidFill>
                  <a:srgbClr val="15213F"/>
                </a:solidFill>
                <a:latin typeface="Roboto" pitchFamily="34" charset="0"/>
                <a:ea typeface="Roboto" pitchFamily="34" charset="-122"/>
                <a:cs typeface="Roboto" pitchFamily="34" charset="-120"/>
              </a:rPr>
              <a:t>Process:</a:t>
            </a:r>
            <a:endParaRPr lang="en-US" sz="1750" dirty="0"/>
          </a:p>
        </p:txBody>
      </p:sp>
      <p:sp>
        <p:nvSpPr>
          <p:cNvPr id="10" name="Text 7"/>
          <p:cNvSpPr/>
          <p:nvPr/>
        </p:nvSpPr>
        <p:spPr>
          <a:xfrm>
            <a:off x="2748915" y="4584144"/>
            <a:ext cx="9843492" cy="355402"/>
          </a:xfrm>
          <a:prstGeom prst="rect">
            <a:avLst/>
          </a:prstGeom>
          <a:noFill/>
          <a:ln/>
        </p:spPr>
        <p:txBody>
          <a:bodyPr wrap="none" rtlCol="0" anchor="t"/>
          <a:lstStyle/>
          <a:p>
            <a:pPr algn="l" lvl="1" marL="685800" indent="-342900">
              <a:lnSpc>
                <a:spcPts val="2799"/>
              </a:lnSpc>
              <a:buSzPct val="100000"/>
              <a:buChar char="•"/>
            </a:pPr>
            <a:r>
              <a:rPr lang="en-US" sz="1750" b="1" dirty="0">
                <a:solidFill>
                  <a:srgbClr val="15213F"/>
                </a:solidFill>
                <a:latin typeface="Roboto" pitchFamily="34" charset="0"/>
                <a:ea typeface="Roboto" pitchFamily="34" charset="-122"/>
                <a:cs typeface="Roboto" pitchFamily="34" charset="-120"/>
              </a:rPr>
              <a:t>Normalization:</a:t>
            </a:r>
            <a:pPr algn="l" lvl="1" indent="0" marL="0">
              <a:lnSpc>
                <a:spcPts val="2799"/>
              </a:lnSpc>
              <a:buNone/>
            </a:pPr>
            <a:r>
              <a:rPr lang="en-US" sz="1750" dirty="0">
                <a:solidFill>
                  <a:srgbClr val="15213F"/>
                </a:solidFill>
                <a:latin typeface="Roboto" pitchFamily="34" charset="0"/>
                <a:ea typeface="Roboto" pitchFamily="34" charset="-122"/>
                <a:cs typeface="Roboto" pitchFamily="34" charset="-120"/>
              </a:rPr>
              <a:t> Adjust image format to align with CNN input expectations.</a:t>
            </a:r>
            <a:endParaRPr lang="en-US" sz="1750" dirty="0"/>
          </a:p>
        </p:txBody>
      </p:sp>
      <p:sp>
        <p:nvSpPr>
          <p:cNvPr id="11" name="Text 8"/>
          <p:cNvSpPr/>
          <p:nvPr/>
        </p:nvSpPr>
        <p:spPr>
          <a:xfrm>
            <a:off x="2748915" y="5028367"/>
            <a:ext cx="9843492" cy="355402"/>
          </a:xfrm>
          <a:prstGeom prst="rect">
            <a:avLst/>
          </a:prstGeom>
          <a:noFill/>
          <a:ln/>
        </p:spPr>
        <p:txBody>
          <a:bodyPr wrap="none" rtlCol="0" anchor="t"/>
          <a:lstStyle/>
          <a:p>
            <a:pPr algn="l" lvl="1" marL="685800" indent="-342900">
              <a:lnSpc>
                <a:spcPts val="2799"/>
              </a:lnSpc>
              <a:buSzPct val="100000"/>
              <a:buChar char="•"/>
            </a:pPr>
            <a:r>
              <a:rPr lang="en-US" sz="1750" b="1" dirty="0">
                <a:solidFill>
                  <a:srgbClr val="15213F"/>
                </a:solidFill>
                <a:latin typeface="Roboto" pitchFamily="34" charset="0"/>
                <a:ea typeface="Roboto" pitchFamily="34" charset="-122"/>
                <a:cs typeface="Roboto" pitchFamily="34" charset="-120"/>
              </a:rPr>
              <a:t>Resizing:</a:t>
            </a:r>
            <a:pPr algn="l" lvl="1" indent="0" marL="0">
              <a:lnSpc>
                <a:spcPts val="2799"/>
              </a:lnSpc>
              <a:buNone/>
            </a:pPr>
            <a:r>
              <a:rPr lang="en-US" sz="1750" dirty="0">
                <a:solidFill>
                  <a:srgbClr val="15213F"/>
                </a:solidFill>
                <a:latin typeface="Roboto" pitchFamily="34" charset="0"/>
                <a:ea typeface="Roboto" pitchFamily="34" charset="-122"/>
                <a:cs typeface="Roboto" pitchFamily="34" charset="-120"/>
              </a:rPr>
              <a:t> Standardize image dimensions for consistent processing.</a:t>
            </a:r>
            <a:endParaRPr lang="en-US" sz="1750" dirty="0"/>
          </a:p>
        </p:txBody>
      </p:sp>
      <p:sp>
        <p:nvSpPr>
          <p:cNvPr id="12" name="Text 9"/>
          <p:cNvSpPr/>
          <p:nvPr/>
        </p:nvSpPr>
        <p:spPr>
          <a:xfrm>
            <a:off x="2748915" y="5472589"/>
            <a:ext cx="9843492" cy="355402"/>
          </a:xfrm>
          <a:prstGeom prst="rect">
            <a:avLst/>
          </a:prstGeom>
          <a:noFill/>
          <a:ln/>
        </p:spPr>
        <p:txBody>
          <a:bodyPr wrap="none" rtlCol="0" anchor="t"/>
          <a:lstStyle/>
          <a:p>
            <a:pPr algn="l" lvl="1" marL="685800" indent="-342900">
              <a:lnSpc>
                <a:spcPts val="2799"/>
              </a:lnSpc>
              <a:buSzPct val="100000"/>
              <a:buChar char="•"/>
            </a:pPr>
            <a:r>
              <a:rPr lang="en-US" sz="1750" b="1" dirty="0">
                <a:solidFill>
                  <a:srgbClr val="15213F"/>
                </a:solidFill>
                <a:latin typeface="Roboto" pitchFamily="34" charset="0"/>
                <a:ea typeface="Roboto" pitchFamily="34" charset="-122"/>
                <a:cs typeface="Roboto" pitchFamily="34" charset="-120"/>
              </a:rPr>
              <a:t>Enhancement:</a:t>
            </a:r>
            <a:pPr algn="l" lvl="1" indent="0" marL="0">
              <a:lnSpc>
                <a:spcPts val="2799"/>
              </a:lnSpc>
              <a:buNone/>
            </a:pPr>
            <a:r>
              <a:rPr lang="en-US" sz="1750" dirty="0">
                <a:solidFill>
                  <a:srgbClr val="15213F"/>
                </a:solidFill>
                <a:latin typeface="Roboto" pitchFamily="34" charset="0"/>
                <a:ea typeface="Roboto" pitchFamily="34" charset="-122"/>
                <a:cs typeface="Roboto" pitchFamily="34" charset="-120"/>
              </a:rPr>
              <a:t> Apply filters or adjustments to improve image quality.</a:t>
            </a:r>
            <a:endParaRPr lang="en-US" sz="1750" dirty="0"/>
          </a:p>
        </p:txBody>
      </p:sp>
      <p:sp>
        <p:nvSpPr>
          <p:cNvPr id="13" name="Text 10"/>
          <p:cNvSpPr/>
          <p:nvPr/>
        </p:nvSpPr>
        <p:spPr>
          <a:xfrm>
            <a:off x="2748915" y="5916811"/>
            <a:ext cx="9843492" cy="355402"/>
          </a:xfrm>
          <a:prstGeom prst="rect">
            <a:avLst/>
          </a:prstGeom>
          <a:noFill/>
          <a:ln/>
        </p:spPr>
        <p:txBody>
          <a:bodyPr wrap="none" rtlCol="0" anchor="t"/>
          <a:lstStyle/>
          <a:p>
            <a:pPr algn="l" lvl="1" marL="685800" indent="-342900">
              <a:lnSpc>
                <a:spcPts val="2799"/>
              </a:lnSpc>
              <a:buSzPct val="100000"/>
              <a:buChar char="•"/>
            </a:pPr>
            <a:r>
              <a:rPr lang="en-US" sz="1750" b="1" dirty="0">
                <a:solidFill>
                  <a:srgbClr val="15213F"/>
                </a:solidFill>
                <a:latin typeface="Roboto" pitchFamily="34" charset="0"/>
                <a:ea typeface="Roboto" pitchFamily="34" charset="-122"/>
                <a:cs typeface="Roboto" pitchFamily="34" charset="-120"/>
              </a:rPr>
              <a:t>Data Augmentation:</a:t>
            </a:r>
            <a:pPr algn="l" lvl="1" indent="0" marL="0">
              <a:lnSpc>
                <a:spcPts val="2799"/>
              </a:lnSpc>
              <a:buNone/>
            </a:pPr>
            <a:r>
              <a:rPr lang="en-US" sz="1750" dirty="0">
                <a:solidFill>
                  <a:srgbClr val="15213F"/>
                </a:solidFill>
                <a:latin typeface="Roboto" pitchFamily="34" charset="0"/>
                <a:ea typeface="Roboto" pitchFamily="34" charset="-122"/>
                <a:cs typeface="Roboto" pitchFamily="34" charset="-120"/>
              </a:rPr>
              <a:t> Increase dataset diversity through transformations.</a:t>
            </a:r>
            <a:endParaRPr lang="en-US" sz="1750" dirty="0"/>
          </a:p>
        </p:txBody>
      </p:sp>
      <p:sp>
        <p:nvSpPr>
          <p:cNvPr id="14" name="Text 11"/>
          <p:cNvSpPr/>
          <p:nvPr/>
        </p:nvSpPr>
        <p:spPr>
          <a:xfrm>
            <a:off x="2393394" y="6361033"/>
            <a:ext cx="10199013" cy="355402"/>
          </a:xfrm>
          <a:prstGeom prst="rect">
            <a:avLst/>
          </a:prstGeom>
          <a:noFill/>
          <a:ln/>
        </p:spPr>
        <p:txBody>
          <a:bodyPr wrap="none" rtlCol="0" anchor="t"/>
          <a:lstStyle/>
          <a:p>
            <a:pPr algn="l" marL="342900" indent="-342900">
              <a:lnSpc>
                <a:spcPts val="2799"/>
              </a:lnSpc>
              <a:buSzPct val="100000"/>
              <a:buChar char="•"/>
            </a:pPr>
            <a:r>
              <a:rPr lang="en-US" sz="1750" b="1" dirty="0">
                <a:solidFill>
                  <a:srgbClr val="15213F"/>
                </a:solidFill>
                <a:latin typeface="Roboto" pitchFamily="34" charset="0"/>
                <a:ea typeface="Roboto" pitchFamily="34" charset="-122"/>
                <a:cs typeface="Roboto" pitchFamily="34" charset="-120"/>
              </a:rPr>
              <a:t>Outcome:</a:t>
            </a:r>
            <a:pPr algn="l" indent="0" marL="0">
              <a:lnSpc>
                <a:spcPts val="2799"/>
              </a:lnSpc>
              <a:buNone/>
            </a:pPr>
            <a:r>
              <a:rPr lang="en-US" sz="1750" dirty="0">
                <a:solidFill>
                  <a:srgbClr val="15213F"/>
                </a:solidFill>
                <a:latin typeface="Roboto" pitchFamily="34" charset="0"/>
                <a:ea typeface="Roboto" pitchFamily="34" charset="-122"/>
                <a:cs typeface="Roboto" pitchFamily="34" charset="-120"/>
              </a:rPr>
              <a:t> Optimized images ready for feature extraction.</a:t>
            </a:r>
            <a:endParaRPr lang="en-US" sz="1750" dirty="0"/>
          </a:p>
        </p:txBody>
      </p:sp>
      <p:pic>
        <p:nvPicPr>
          <p:cNvPr id="1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18</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2023-11-29T23:59:49Z</dcterms:created>
  <dcterms:modified xsi:type="dcterms:W3CDTF">2023-11-29T23:59:49Z</dcterms:modified>
</cp:coreProperties>
</file>